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7" r:id="rId4"/>
    <p:sldMasterId id="2147483738" r:id="rId5"/>
    <p:sldMasterId id="2147483739" r:id="rId6"/>
    <p:sldMasterId id="214748374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y="5143500" cx="9144000"/>
  <p:notesSz cx="6858000" cy="9144000"/>
  <p:embeddedFontLst>
    <p:embeddedFont>
      <p:font typeface="Anton"/>
      <p:regular r:id="rId59"/>
    </p:embeddedFont>
    <p:embeddedFont>
      <p:font typeface="Helvetica Neue"/>
      <p:regular r:id="rId60"/>
      <p:bold r:id="rId61"/>
      <p:italic r:id="rId62"/>
      <p:boldItalic r:id="rId63"/>
    </p:embeddedFont>
    <p:embeddedFont>
      <p:font typeface="Helvetica Neue Light"/>
      <p:regular r:id="rId64"/>
      <p:bold r:id="rId65"/>
      <p:italic r:id="rId66"/>
      <p:boldItalic r:id="rId67"/>
    </p:embeddedFont>
    <p:embeddedFont>
      <p:font typeface="DM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DMSans-boldItalic.fntdata"/><Relationship Id="rId70" Type="http://schemas.openxmlformats.org/officeDocument/2006/relationships/font" Target="fonts/DMSans-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2.xml"/><Relationship Id="rId64" Type="http://schemas.openxmlformats.org/officeDocument/2006/relationships/font" Target="fonts/HelveticaNeueLight-regular.fntdata"/><Relationship Id="rId63" Type="http://schemas.openxmlformats.org/officeDocument/2006/relationships/font" Target="fonts/HelveticaNeue-boldItalic.fntdata"/><Relationship Id="rId22" Type="http://schemas.openxmlformats.org/officeDocument/2006/relationships/slide" Target="slides/slide14.xml"/><Relationship Id="rId66" Type="http://schemas.openxmlformats.org/officeDocument/2006/relationships/font" Target="fonts/HelveticaNeueLight-italic.fntdata"/><Relationship Id="rId21" Type="http://schemas.openxmlformats.org/officeDocument/2006/relationships/slide" Target="slides/slide13.xml"/><Relationship Id="rId65" Type="http://schemas.openxmlformats.org/officeDocument/2006/relationships/font" Target="fonts/HelveticaNeueLight-bold.fntdata"/><Relationship Id="rId24" Type="http://schemas.openxmlformats.org/officeDocument/2006/relationships/slide" Target="slides/slide16.xml"/><Relationship Id="rId68" Type="http://schemas.openxmlformats.org/officeDocument/2006/relationships/font" Target="fonts/DMSans-regular.fntdata"/><Relationship Id="rId23" Type="http://schemas.openxmlformats.org/officeDocument/2006/relationships/slide" Target="slides/slide15.xml"/><Relationship Id="rId67" Type="http://schemas.openxmlformats.org/officeDocument/2006/relationships/font" Target="fonts/HelveticaNeueLight-boldItalic.fntdata"/><Relationship Id="rId60" Type="http://schemas.openxmlformats.org/officeDocument/2006/relationships/font" Target="fonts/HelveticaNeue-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DMSans-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Anton-regular.fntdata"/><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3a95ca1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133a95ca1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81be72976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81be72976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42e494b1a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42e494b1a9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42e494b1a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142e494b1a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32b82de45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132b82de45c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42e494b1a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42e494b1a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67f357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267f3579e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42e494b1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142e494b1a9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50732f2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350732f2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439afe2d6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439afe2d66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67f357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267f3579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33e31f48c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33e31f48c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92578be63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92578be63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87ff2127e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287ff2127e3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87ff2127e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87ff2127e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87ff2127e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87ff2127e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87ff2127e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87ff2127e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87ff2127e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87ff2127e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92578be63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92578be63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87ff2127e3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87ff2127e3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87ff2127e3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87ff2127e3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87ff2127e3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87ff2127e3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558a0d640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558a0d640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558a0d640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558a0d640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30540691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305406917f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439afe2d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1439afe2d6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439afe2d6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1439afe2d66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30ee9a425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130ee9a4253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43a48d96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143a48d967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43a48d967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43a48d967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43a48d967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43a48d96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558a0d640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558a0d640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43ffa66e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143ffa66e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43ffa66ea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143ffa66ea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43ffa66ea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143ffa66ea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6dc29f0c9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16dc29f0c9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43ffa66ea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143ffa66ea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32fcaf8f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132fcaf8f6c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287736b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2287736baa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67f3579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267f3579e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558a0d64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558a0d64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42e494b1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142e494b1a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7da238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27da238b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2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2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2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 Id="rId3"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2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7"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8" name="Shape 248"/>
        <p:cNvGrpSpPr/>
        <p:nvPr/>
      </p:nvGrpSpPr>
      <p:grpSpPr>
        <a:xfrm>
          <a:off x="0" y="0"/>
          <a:ext cx="0" cy="0"/>
          <a:chOff x="0" y="0"/>
          <a:chExt cx="0" cy="0"/>
        </a:xfrm>
      </p:grpSpPr>
      <p:sp>
        <p:nvSpPr>
          <p:cNvPr id="249" name="Google Shape;249;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0" name="Google Shape;250;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9" name="Google Shape;25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id="261" name="Google Shape;261;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66" name="Shape 266"/>
        <p:cNvGrpSpPr/>
        <p:nvPr/>
      </p:nvGrpSpPr>
      <p:grpSpPr>
        <a:xfrm>
          <a:off x="0" y="0"/>
          <a:ext cx="0" cy="0"/>
          <a:chOff x="0" y="0"/>
          <a:chExt cx="0" cy="0"/>
        </a:xfrm>
      </p:grpSpPr>
      <p:sp>
        <p:nvSpPr>
          <p:cNvPr id="267" name="Google Shape;267;p8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8" name="Google Shape;268;p8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69" name="Google Shape;269;p8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70" name="Shape 270"/>
        <p:cNvGrpSpPr/>
        <p:nvPr/>
      </p:nvGrpSpPr>
      <p:grpSpPr>
        <a:xfrm>
          <a:off x="0" y="0"/>
          <a:ext cx="0" cy="0"/>
          <a:chOff x="0" y="0"/>
          <a:chExt cx="0" cy="0"/>
        </a:xfrm>
      </p:grpSpPr>
      <p:pic>
        <p:nvPicPr>
          <p:cNvPr id="271" name="Google Shape;271;p8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72" name="Shape 272"/>
        <p:cNvGrpSpPr/>
        <p:nvPr/>
      </p:nvGrpSpPr>
      <p:grpSpPr>
        <a:xfrm>
          <a:off x="0" y="0"/>
          <a:ext cx="0" cy="0"/>
          <a:chOff x="0" y="0"/>
          <a:chExt cx="0" cy="0"/>
        </a:xfrm>
      </p:grpSpPr>
      <p:pic>
        <p:nvPicPr>
          <p:cNvPr id="273" name="Google Shape;273;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74" name="Google Shape;274;p8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id="276" name="Google Shape;276;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77" name="Shape 277"/>
        <p:cNvGrpSpPr/>
        <p:nvPr/>
      </p:nvGrpSpPr>
      <p:grpSpPr>
        <a:xfrm>
          <a:off x="0" y="0"/>
          <a:ext cx="0" cy="0"/>
          <a:chOff x="0" y="0"/>
          <a:chExt cx="0" cy="0"/>
        </a:xfrm>
      </p:grpSpPr>
      <p:pic>
        <p:nvPicPr>
          <p:cNvPr id="278" name="Google Shape;278;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8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2" name="Shape 282"/>
        <p:cNvGrpSpPr/>
        <p:nvPr/>
      </p:nvGrpSpPr>
      <p:grpSpPr>
        <a:xfrm>
          <a:off x="0" y="0"/>
          <a:ext cx="0" cy="0"/>
          <a:chOff x="0" y="0"/>
          <a:chExt cx="0" cy="0"/>
        </a:xfrm>
      </p:grpSpPr>
      <p:pic>
        <p:nvPicPr>
          <p:cNvPr id="283" name="Google Shape;283;p8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84" name="Shape 284"/>
        <p:cNvGrpSpPr/>
        <p:nvPr/>
      </p:nvGrpSpPr>
      <p:grpSpPr>
        <a:xfrm>
          <a:off x="0" y="0"/>
          <a:ext cx="0" cy="0"/>
          <a:chOff x="0" y="0"/>
          <a:chExt cx="0" cy="0"/>
        </a:xfrm>
      </p:grpSpPr>
      <p:pic>
        <p:nvPicPr>
          <p:cNvPr id="285" name="Google Shape;285;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86" name="Shape 286"/>
        <p:cNvGrpSpPr/>
        <p:nvPr/>
      </p:nvGrpSpPr>
      <p:grpSpPr>
        <a:xfrm>
          <a:off x="0" y="0"/>
          <a:ext cx="0" cy="0"/>
          <a:chOff x="0" y="0"/>
          <a:chExt cx="0" cy="0"/>
        </a:xfrm>
      </p:grpSpPr>
      <p:pic>
        <p:nvPicPr>
          <p:cNvPr id="287" name="Google Shape;287;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88" name="Shape 288"/>
        <p:cNvGrpSpPr/>
        <p:nvPr/>
      </p:nvGrpSpPr>
      <p:grpSpPr>
        <a:xfrm>
          <a:off x="0" y="0"/>
          <a:ext cx="0" cy="0"/>
          <a:chOff x="0" y="0"/>
          <a:chExt cx="0" cy="0"/>
        </a:xfrm>
      </p:grpSpPr>
      <p:pic>
        <p:nvPicPr>
          <p:cNvPr id="289" name="Google Shape;289;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290" name="Shape 290"/>
        <p:cNvGrpSpPr/>
        <p:nvPr/>
      </p:nvGrpSpPr>
      <p:grpSpPr>
        <a:xfrm>
          <a:off x="0" y="0"/>
          <a:ext cx="0" cy="0"/>
          <a:chOff x="0" y="0"/>
          <a:chExt cx="0" cy="0"/>
        </a:xfrm>
      </p:grpSpPr>
      <p:pic>
        <p:nvPicPr>
          <p:cNvPr id="291" name="Google Shape;291;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92" name="Google Shape;292;p9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293" name="Shape 293"/>
        <p:cNvGrpSpPr/>
        <p:nvPr/>
      </p:nvGrpSpPr>
      <p:grpSpPr>
        <a:xfrm>
          <a:off x="0" y="0"/>
          <a:ext cx="0" cy="0"/>
          <a:chOff x="0" y="0"/>
          <a:chExt cx="0" cy="0"/>
        </a:xfrm>
      </p:grpSpPr>
      <p:pic>
        <p:nvPicPr>
          <p:cNvPr id="294" name="Google Shape;294;p9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95" name="Google Shape;295;p9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theme" Target="../theme/theme3.xml"/><Relationship Id="rId14"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3" Type="http://schemas.openxmlformats.org/officeDocument/2006/relationships/theme" Target="../theme/theme1.xml"/><Relationship Id="rId12"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2" name="Shape 262"/>
        <p:cNvGrpSpPr/>
        <p:nvPr/>
      </p:nvGrpSpPr>
      <p:grpSpPr>
        <a:xfrm>
          <a:off x="0" y="0"/>
          <a:ext cx="0" cy="0"/>
          <a:chOff x="0" y="0"/>
          <a:chExt cx="0" cy="0"/>
        </a:xfrm>
      </p:grpSpPr>
      <p:sp>
        <p:nvSpPr>
          <p:cNvPr id="263" name="Google Shape;263;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4" name="Google Shape;264;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65" name="Google Shape;265;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62.png"/><Relationship Id="rId8"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xml"/><Relationship Id="rId3" Type="http://schemas.openxmlformats.org/officeDocument/2006/relationships/image" Target="../media/image65.pn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xml"/><Relationship Id="rId3"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6.xml"/><Relationship Id="rId3"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xml"/><Relationship Id="rId3" Type="http://schemas.openxmlformats.org/officeDocument/2006/relationships/image" Target="../media/image69.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54.png"/><Relationship Id="rId8"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 Id="rId3" Type="http://schemas.openxmlformats.org/officeDocument/2006/relationships/hyperlink" Target="https://www.mongodb.com/cloud/atlas/register" TargetMode="External"/><Relationship Id="rId4" Type="http://schemas.openxmlformats.org/officeDocument/2006/relationships/image" Target="../media/image85.png"/><Relationship Id="rId5" Type="http://schemas.openxmlformats.org/officeDocument/2006/relationships/image" Target="../media/image8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3.xml"/><Relationship Id="rId3" Type="http://schemas.openxmlformats.org/officeDocument/2006/relationships/image" Target="../media/image85.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4.xml"/><Relationship Id="rId3" Type="http://schemas.openxmlformats.org/officeDocument/2006/relationships/image" Target="../media/image7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5.xml"/><Relationship Id="rId3" Type="http://schemas.openxmlformats.org/officeDocument/2006/relationships/image" Target="../media/image74.png"/><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6.xml"/><Relationship Id="rId3"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xml"/><Relationship Id="rId3" Type="http://schemas.openxmlformats.org/officeDocument/2006/relationships/image" Target="../media/image85.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9.xml"/><Relationship Id="rId3" Type="http://schemas.openxmlformats.org/officeDocument/2006/relationships/image" Target="../media/image85.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xml"/><Relationship Id="rId3" Type="http://schemas.openxmlformats.org/officeDocument/2006/relationships/image" Target="../media/image41.png"/><Relationship Id="rId4" Type="http://schemas.openxmlformats.org/officeDocument/2006/relationships/image" Target="../media/image55.png"/><Relationship Id="rId5" Type="http://schemas.openxmlformats.org/officeDocument/2006/relationships/slide" Target="/ppt/slides/slide7.xml"/><Relationship Id="rId6" Type="http://schemas.openxmlformats.org/officeDocument/2006/relationships/slide" Target="/ppt/slides/slide17.xml"/><Relationship Id="rId7" Type="http://schemas.openxmlformats.org/officeDocument/2006/relationships/slide" Target="/ppt/slides/slide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0.xml"/><Relationship Id="rId3" Type="http://schemas.openxmlformats.org/officeDocument/2006/relationships/image" Target="../media/image85.pn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1.xml"/><Relationship Id="rId3" Type="http://schemas.openxmlformats.org/officeDocument/2006/relationships/image" Target="../media/image77.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2.xml"/><Relationship Id="rId3" Type="http://schemas.openxmlformats.org/officeDocument/2006/relationships/image" Target="../media/image86.png"/><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3.xml"/><Relationship Id="rId3" Type="http://schemas.openxmlformats.org/officeDocument/2006/relationships/image" Target="../media/image92.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4.xml"/><Relationship Id="rId3" Type="http://schemas.openxmlformats.org/officeDocument/2006/relationships/image" Target="../media/image9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5.xml"/><Relationship Id="rId3" Type="http://schemas.openxmlformats.org/officeDocument/2006/relationships/image" Target="../media/image98.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8.xml"/><Relationship Id="rId3"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9.xml"/><Relationship Id="rId3" Type="http://schemas.openxmlformats.org/officeDocument/2006/relationships/image" Target="../media/image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0.xml"/><Relationship Id="rId3"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1.xml"/><Relationship Id="rId3" Type="http://schemas.openxmlformats.org/officeDocument/2006/relationships/image" Target="../media/image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2.xml"/><Relationship Id="rId3" Type="http://schemas.openxmlformats.org/officeDocument/2006/relationships/image" Target="../media/image98.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xml"/><Relationship Id="rId3" Type="http://schemas.openxmlformats.org/officeDocument/2006/relationships/image" Target="../media/image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4.xml"/><Relationship Id="rId3" Type="http://schemas.openxmlformats.org/officeDocument/2006/relationships/hyperlink" Target="https://github.com/CoderContenidos/Desarrollo-Avanzado-Backend" TargetMode="External"/><Relationship Id="rId4" Type="http://schemas.openxmlformats.org/officeDocument/2006/relationships/image" Target="../media/image24.png"/><Relationship Id="rId5" Type="http://schemas.openxmlformats.org/officeDocument/2006/relationships/hyperlink" Target="mailto:adminCoder@coder.com" TargetMode="External"/><Relationship Id="rId6"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5.xml"/><Relationship Id="rId3" Type="http://schemas.openxmlformats.org/officeDocument/2006/relationships/image" Target="../media/image24.png"/><Relationship Id="rId4" Type="http://schemas.openxmlformats.org/officeDocument/2006/relationships/hyperlink" Target="https://docs.google.com/document/d/1TpAf4izcY-ZVoucrpMxyaAh9ap0anQb6Dw7va1fDgrk/edit" TargetMode="External"/><Relationship Id="rId5" Type="http://schemas.openxmlformats.org/officeDocument/2006/relationships/image" Target="../media/image9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0.xml"/><Relationship Id="rId3"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8.xml"/><Relationship Id="rId3"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60.png"/><Relationship Id="rId8"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9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302" name="Google Shape;302;p94"/>
          <p:cNvSpPr txBox="1"/>
          <p:nvPr/>
        </p:nvSpPr>
        <p:spPr>
          <a:xfrm>
            <a:off x="3493675" y="2574975"/>
            <a:ext cx="2569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303" name="Google Shape;303;p9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03"/>
          <p:cNvSpPr txBox="1"/>
          <p:nvPr/>
        </p:nvSpPr>
        <p:spPr>
          <a:xfrm>
            <a:off x="520350" y="552325"/>
            <a:ext cx="8103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solucionar el problema de memory storage?</a:t>
            </a:r>
            <a:endParaRPr b="1" i="0" sz="4000" u="none" cap="none" strike="noStrike">
              <a:solidFill>
                <a:schemeClr val="dk1"/>
              </a:solidFill>
              <a:latin typeface="DM Sans"/>
              <a:ea typeface="DM Sans"/>
              <a:cs typeface="DM Sans"/>
              <a:sym typeface="DM Sans"/>
            </a:endParaRPr>
          </a:p>
        </p:txBody>
      </p:sp>
      <p:sp>
        <p:nvSpPr>
          <p:cNvPr id="422" name="Google Shape;422;p103"/>
          <p:cNvSpPr txBox="1"/>
          <p:nvPr/>
        </p:nvSpPr>
        <p:spPr>
          <a:xfrm>
            <a:off x="452675" y="2174350"/>
            <a:ext cx="4020000" cy="1015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s" sz="1350">
                <a:solidFill>
                  <a:schemeClr val="dk1"/>
                </a:solidFill>
                <a:latin typeface="DM Sans"/>
                <a:ea typeface="DM Sans"/>
                <a:cs typeface="DM Sans"/>
                <a:sym typeface="DM Sans"/>
              </a:rPr>
              <a:t>Una vez entendido el carácter de riesgo de almacenar una sesión en memoria, nos surge la duda: ¿cómo podríamos hacer persistir estas sesiones para evitar cualquier tema en el reinicio o caída repentina de un servidor?</a:t>
            </a:r>
            <a:endParaRPr b="1" sz="1350">
              <a:solidFill>
                <a:schemeClr val="dk1"/>
              </a:solidFill>
              <a:latin typeface="DM Sans"/>
              <a:ea typeface="DM Sans"/>
              <a:cs typeface="DM Sans"/>
              <a:sym typeface="DM Sans"/>
            </a:endParaRPr>
          </a:p>
        </p:txBody>
      </p:sp>
      <p:sp>
        <p:nvSpPr>
          <p:cNvPr id="423" name="Google Shape;423;p103"/>
          <p:cNvSpPr txBox="1"/>
          <p:nvPr/>
        </p:nvSpPr>
        <p:spPr>
          <a:xfrm>
            <a:off x="4536025" y="2185900"/>
            <a:ext cx="40200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None/>
            </a:pPr>
            <a:r>
              <a:rPr lang="es" sz="1350">
                <a:solidFill>
                  <a:schemeClr val="dk1"/>
                </a:solidFill>
                <a:latin typeface="DM Sans"/>
                <a:ea typeface="DM Sans"/>
                <a:cs typeface="DM Sans"/>
                <a:sym typeface="DM Sans"/>
              </a:rPr>
              <a:t>Para dar solución a este </a:t>
            </a:r>
            <a:r>
              <a:rPr lang="es" sz="1350">
                <a:solidFill>
                  <a:schemeClr val="dk1"/>
                </a:solidFill>
                <a:latin typeface="DM Sans"/>
                <a:ea typeface="DM Sans"/>
                <a:cs typeface="DM Sans"/>
                <a:sym typeface="DM Sans"/>
              </a:rPr>
              <a:t>inconveniente en la persistencia de datos, v</a:t>
            </a:r>
            <a:r>
              <a:rPr lang="es" sz="1350">
                <a:solidFill>
                  <a:schemeClr val="dk1"/>
                </a:solidFill>
                <a:latin typeface="DM Sans"/>
                <a:ea typeface="DM Sans"/>
                <a:cs typeface="DM Sans"/>
                <a:sym typeface="DM Sans"/>
              </a:rPr>
              <a:t>amos a utilizar </a:t>
            </a:r>
            <a:r>
              <a:rPr b="1" lang="es" sz="1350">
                <a:solidFill>
                  <a:schemeClr val="dk1"/>
                </a:solidFill>
                <a:latin typeface="DM Sans"/>
                <a:ea typeface="DM Sans"/>
                <a:cs typeface="DM Sans"/>
                <a:sym typeface="DM Sans"/>
              </a:rPr>
              <a:t>File Storage</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decir, guardar nuestra sesión en un archivo, para poder consultar las sessions de un lado diferente a la memoria del servidor.</a:t>
            </a:r>
            <a:endParaRPr sz="135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04"/>
          <p:cNvSpPr txBox="1"/>
          <p:nvPr/>
        </p:nvSpPr>
        <p:spPr>
          <a:xfrm>
            <a:off x="1461300" y="2216250"/>
            <a:ext cx="6221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File Storage</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05"/>
          <p:cNvSpPr txBox="1"/>
          <p:nvPr/>
        </p:nvSpPr>
        <p:spPr>
          <a:xfrm>
            <a:off x="457725" y="520800"/>
            <a:ext cx="7623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File </a:t>
            </a:r>
            <a:r>
              <a:rPr b="1" lang="es" sz="4000">
                <a:solidFill>
                  <a:schemeClr val="dk1"/>
                </a:solidFill>
                <a:latin typeface="DM Sans"/>
                <a:ea typeface="DM Sans"/>
                <a:cs typeface="DM Sans"/>
                <a:sym typeface="DM Sans"/>
              </a:rPr>
              <a:t>storage</a:t>
            </a:r>
            <a:endParaRPr b="1" i="0" sz="4000" u="none" cap="none" strike="noStrike">
              <a:solidFill>
                <a:schemeClr val="dk1"/>
              </a:solidFill>
              <a:latin typeface="DM Sans"/>
              <a:ea typeface="DM Sans"/>
              <a:cs typeface="DM Sans"/>
              <a:sym typeface="DM Sans"/>
            </a:endParaRPr>
          </a:p>
        </p:txBody>
      </p:sp>
      <p:sp>
        <p:nvSpPr>
          <p:cNvPr id="434" name="Google Shape;434;p105"/>
          <p:cNvSpPr txBox="1"/>
          <p:nvPr/>
        </p:nvSpPr>
        <p:spPr>
          <a:xfrm>
            <a:off x="457725" y="1661650"/>
            <a:ext cx="7826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a:t>
            </a:r>
            <a:r>
              <a:rPr lang="es" sz="1350">
                <a:latin typeface="DM Sans"/>
                <a:ea typeface="DM Sans"/>
                <a:cs typeface="DM Sans"/>
                <a:sym typeface="DM Sans"/>
              </a:rPr>
              <a:t>l File storage permitirá dar una persistencia de archivos a las sesiones que trabajamos, esto hará que el servidor pueda tomarlas de algún lado en caso de que algo inesperado llegase a pasar (un reinicio, o una caída).</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Así, los usuarios pueden seguir haciendo consultas con sus sessionid, y el servidor podrá consultarlas del archivo que </a:t>
            </a:r>
            <a:r>
              <a:rPr lang="es" sz="1350">
                <a:latin typeface="DM Sans"/>
                <a:ea typeface="DM Sans"/>
                <a:cs typeface="DM Sans"/>
                <a:sym typeface="DM Sans"/>
              </a:rPr>
              <a:t>persiste</a:t>
            </a:r>
            <a:r>
              <a:rPr lang="es" sz="1350">
                <a:latin typeface="DM Sans"/>
                <a:ea typeface="DM Sans"/>
                <a:cs typeface="DM Sans"/>
                <a:sym typeface="DM Sans"/>
              </a:rPr>
              <a:t> en éste.</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Es un recurso simple y que tiene sus defectos, sin embargo, es una solución sencilla para resolver el asunto de sesiones, sin tener que ocupar recursos de terceros.</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106"/>
          <p:cNvSpPr txBox="1"/>
          <p:nvPr/>
        </p:nvSpPr>
        <p:spPr>
          <a:xfrm>
            <a:off x="457725" y="254300"/>
            <a:ext cx="3087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File storage</a:t>
            </a:r>
            <a:endParaRPr b="1" i="0" sz="4000" u="none" cap="none" strike="noStrike">
              <a:solidFill>
                <a:schemeClr val="dk1"/>
              </a:solidFill>
              <a:latin typeface="DM Sans"/>
              <a:ea typeface="DM Sans"/>
              <a:cs typeface="DM Sans"/>
              <a:sym typeface="DM Sans"/>
            </a:endParaRPr>
          </a:p>
        </p:txBody>
      </p:sp>
      <p:pic>
        <p:nvPicPr>
          <p:cNvPr id="440" name="Google Shape;440;p106"/>
          <p:cNvPicPr preferRelativeResize="0"/>
          <p:nvPr/>
        </p:nvPicPr>
        <p:blipFill>
          <a:blip r:embed="rId3">
            <a:alphaModFix/>
          </a:blip>
          <a:stretch>
            <a:fillRect/>
          </a:stretch>
        </p:blipFill>
        <p:spPr>
          <a:xfrm>
            <a:off x="476081" y="2103986"/>
            <a:ext cx="556740" cy="869622"/>
          </a:xfrm>
          <a:prstGeom prst="rect">
            <a:avLst/>
          </a:prstGeom>
          <a:noFill/>
          <a:ln>
            <a:noFill/>
          </a:ln>
        </p:spPr>
      </p:pic>
      <p:sp>
        <p:nvSpPr>
          <p:cNvPr id="441" name="Google Shape;441;p106"/>
          <p:cNvSpPr txBox="1"/>
          <p:nvPr/>
        </p:nvSpPr>
        <p:spPr>
          <a:xfrm>
            <a:off x="10650" y="1728050"/>
            <a:ext cx="13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Servidor</a:t>
            </a:r>
            <a:endParaRPr>
              <a:latin typeface="DM Sans"/>
              <a:ea typeface="DM Sans"/>
              <a:cs typeface="DM Sans"/>
              <a:sym typeface="DM Sans"/>
            </a:endParaRPr>
          </a:p>
        </p:txBody>
      </p:sp>
      <p:sp>
        <p:nvSpPr>
          <p:cNvPr id="442" name="Google Shape;442;p106"/>
          <p:cNvSpPr txBox="1"/>
          <p:nvPr/>
        </p:nvSpPr>
        <p:spPr>
          <a:xfrm>
            <a:off x="10650" y="2920882"/>
            <a:ext cx="13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Sessions</a:t>
            </a:r>
            <a:endParaRPr>
              <a:latin typeface="DM Sans"/>
              <a:ea typeface="DM Sans"/>
              <a:cs typeface="DM Sans"/>
              <a:sym typeface="DM Sans"/>
            </a:endParaRPr>
          </a:p>
        </p:txBody>
      </p:sp>
      <p:pic>
        <p:nvPicPr>
          <p:cNvPr id="443" name="Google Shape;443;p106"/>
          <p:cNvPicPr preferRelativeResize="0"/>
          <p:nvPr/>
        </p:nvPicPr>
        <p:blipFill>
          <a:blip r:embed="rId3">
            <a:alphaModFix/>
          </a:blip>
          <a:stretch>
            <a:fillRect/>
          </a:stretch>
        </p:blipFill>
        <p:spPr>
          <a:xfrm>
            <a:off x="4572009" y="2136948"/>
            <a:ext cx="556740" cy="869622"/>
          </a:xfrm>
          <a:prstGeom prst="rect">
            <a:avLst/>
          </a:prstGeom>
          <a:noFill/>
          <a:ln cap="flat" cmpd="sng" w="9525">
            <a:solidFill>
              <a:srgbClr val="DCDCDC"/>
            </a:solidFill>
            <a:prstDash val="solid"/>
            <a:round/>
            <a:headEnd len="sm" w="sm" type="none"/>
            <a:tailEnd len="sm" w="sm" type="none"/>
          </a:ln>
        </p:spPr>
      </p:pic>
      <p:pic>
        <p:nvPicPr>
          <p:cNvPr id="444" name="Google Shape;444;p106"/>
          <p:cNvPicPr preferRelativeResize="0"/>
          <p:nvPr/>
        </p:nvPicPr>
        <p:blipFill>
          <a:blip r:embed="rId4">
            <a:alphaModFix/>
          </a:blip>
          <a:stretch>
            <a:fillRect/>
          </a:stretch>
        </p:blipFill>
        <p:spPr>
          <a:xfrm>
            <a:off x="1122161" y="2345324"/>
            <a:ext cx="704875" cy="452850"/>
          </a:xfrm>
          <a:prstGeom prst="rect">
            <a:avLst/>
          </a:prstGeom>
          <a:noFill/>
          <a:ln>
            <a:noFill/>
          </a:ln>
        </p:spPr>
      </p:pic>
      <p:sp>
        <p:nvSpPr>
          <p:cNvPr id="445" name="Google Shape;445;p106"/>
          <p:cNvSpPr txBox="1"/>
          <p:nvPr/>
        </p:nvSpPr>
        <p:spPr>
          <a:xfrm>
            <a:off x="4183100" y="1685400"/>
            <a:ext cx="212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DM Sans"/>
                <a:ea typeface="DM Sans"/>
                <a:cs typeface="DM Sans"/>
                <a:sym typeface="DM Sans"/>
              </a:rPr>
              <a:t>Servidor muere por un momento</a:t>
            </a:r>
            <a:endParaRPr sz="900">
              <a:latin typeface="DM Sans"/>
              <a:ea typeface="DM Sans"/>
              <a:cs typeface="DM Sans"/>
              <a:sym typeface="DM Sans"/>
            </a:endParaRPr>
          </a:p>
        </p:txBody>
      </p:sp>
      <p:sp>
        <p:nvSpPr>
          <p:cNvPr id="446" name="Google Shape;446;p106"/>
          <p:cNvSpPr/>
          <p:nvPr/>
        </p:nvSpPr>
        <p:spPr>
          <a:xfrm>
            <a:off x="4647653" y="2343648"/>
            <a:ext cx="321000" cy="30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06"/>
          <p:cNvSpPr/>
          <p:nvPr/>
        </p:nvSpPr>
        <p:spPr>
          <a:xfrm>
            <a:off x="536562" y="2312360"/>
            <a:ext cx="321000" cy="30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106"/>
          <p:cNvPicPr preferRelativeResize="0"/>
          <p:nvPr/>
        </p:nvPicPr>
        <p:blipFill>
          <a:blip r:embed="rId5">
            <a:alphaModFix/>
          </a:blip>
          <a:stretch>
            <a:fillRect/>
          </a:stretch>
        </p:blipFill>
        <p:spPr>
          <a:xfrm>
            <a:off x="4572009" y="2311147"/>
            <a:ext cx="215190" cy="184329"/>
          </a:xfrm>
          <a:prstGeom prst="rect">
            <a:avLst/>
          </a:prstGeom>
          <a:noFill/>
          <a:ln cap="flat" cmpd="sng" w="9525">
            <a:solidFill>
              <a:srgbClr val="CCCCCC"/>
            </a:solidFill>
            <a:prstDash val="solid"/>
            <a:round/>
            <a:headEnd len="sm" w="sm" type="none"/>
            <a:tailEnd len="sm" w="sm" type="none"/>
          </a:ln>
        </p:spPr>
      </p:pic>
      <p:pic>
        <p:nvPicPr>
          <p:cNvPr id="449" name="Google Shape;449;p106"/>
          <p:cNvPicPr preferRelativeResize="0"/>
          <p:nvPr/>
        </p:nvPicPr>
        <p:blipFill>
          <a:blip r:embed="rId5">
            <a:alphaModFix/>
          </a:blip>
          <a:stretch>
            <a:fillRect/>
          </a:stretch>
        </p:blipFill>
        <p:spPr>
          <a:xfrm>
            <a:off x="4836618" y="2311147"/>
            <a:ext cx="215190" cy="184329"/>
          </a:xfrm>
          <a:prstGeom prst="rect">
            <a:avLst/>
          </a:prstGeom>
          <a:noFill/>
          <a:ln cap="flat" cmpd="sng" w="9525">
            <a:solidFill>
              <a:srgbClr val="CCCCCC"/>
            </a:solidFill>
            <a:prstDash val="solid"/>
            <a:round/>
            <a:headEnd len="sm" w="sm" type="none"/>
            <a:tailEnd len="sm" w="sm" type="none"/>
          </a:ln>
        </p:spPr>
      </p:pic>
      <p:pic>
        <p:nvPicPr>
          <p:cNvPr id="450" name="Google Shape;450;p106"/>
          <p:cNvPicPr preferRelativeResize="0"/>
          <p:nvPr/>
        </p:nvPicPr>
        <p:blipFill rotWithShape="1">
          <a:blip r:embed="rId6">
            <a:alphaModFix/>
          </a:blip>
          <a:srcRect b="0" l="0" r="862" t="0"/>
          <a:stretch/>
        </p:blipFill>
        <p:spPr>
          <a:xfrm>
            <a:off x="4615942" y="2549407"/>
            <a:ext cx="384460" cy="150133"/>
          </a:xfrm>
          <a:prstGeom prst="rect">
            <a:avLst/>
          </a:prstGeom>
          <a:noFill/>
          <a:ln>
            <a:noFill/>
          </a:ln>
        </p:spPr>
      </p:pic>
      <p:pic>
        <p:nvPicPr>
          <p:cNvPr id="451" name="Google Shape;451;p106"/>
          <p:cNvPicPr preferRelativeResize="0"/>
          <p:nvPr/>
        </p:nvPicPr>
        <p:blipFill>
          <a:blip r:embed="rId4">
            <a:alphaModFix/>
          </a:blip>
          <a:stretch>
            <a:fillRect/>
          </a:stretch>
        </p:blipFill>
        <p:spPr>
          <a:xfrm>
            <a:off x="3455250" y="2443750"/>
            <a:ext cx="696100" cy="452850"/>
          </a:xfrm>
          <a:prstGeom prst="rect">
            <a:avLst/>
          </a:prstGeom>
          <a:noFill/>
          <a:ln>
            <a:noFill/>
          </a:ln>
        </p:spPr>
      </p:pic>
      <p:sp>
        <p:nvSpPr>
          <p:cNvPr id="452" name="Google Shape;452;p106"/>
          <p:cNvSpPr txBox="1"/>
          <p:nvPr/>
        </p:nvSpPr>
        <p:spPr>
          <a:xfrm>
            <a:off x="1559641" y="1728050"/>
            <a:ext cx="259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Servidor guarda las sessions en archivos</a:t>
            </a:r>
            <a:endParaRPr sz="1000">
              <a:latin typeface="DM Sans"/>
              <a:ea typeface="DM Sans"/>
              <a:cs typeface="DM Sans"/>
              <a:sym typeface="DM Sans"/>
            </a:endParaRPr>
          </a:p>
        </p:txBody>
      </p:sp>
      <p:sp>
        <p:nvSpPr>
          <p:cNvPr id="453" name="Google Shape;453;p106"/>
          <p:cNvSpPr txBox="1"/>
          <p:nvPr/>
        </p:nvSpPr>
        <p:spPr>
          <a:xfrm>
            <a:off x="3880259" y="3043750"/>
            <a:ext cx="212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Sessions persisten debido a que ahora están en un archivo</a:t>
            </a:r>
            <a:endParaRPr sz="1000">
              <a:latin typeface="DM Sans"/>
              <a:ea typeface="DM Sans"/>
              <a:cs typeface="DM Sans"/>
              <a:sym typeface="DM Sans"/>
            </a:endParaRPr>
          </a:p>
        </p:txBody>
      </p:sp>
      <p:pic>
        <p:nvPicPr>
          <p:cNvPr id="454" name="Google Shape;454;p106"/>
          <p:cNvPicPr preferRelativeResize="0"/>
          <p:nvPr/>
        </p:nvPicPr>
        <p:blipFill>
          <a:blip r:embed="rId3">
            <a:alphaModFix/>
          </a:blip>
          <a:stretch>
            <a:fillRect/>
          </a:stretch>
        </p:blipFill>
        <p:spPr>
          <a:xfrm>
            <a:off x="2408200" y="2103986"/>
            <a:ext cx="556740" cy="869622"/>
          </a:xfrm>
          <a:prstGeom prst="rect">
            <a:avLst/>
          </a:prstGeom>
          <a:noFill/>
          <a:ln>
            <a:noFill/>
          </a:ln>
        </p:spPr>
      </p:pic>
      <p:sp>
        <p:nvSpPr>
          <p:cNvPr id="455" name="Google Shape;455;p106"/>
          <p:cNvSpPr/>
          <p:nvPr/>
        </p:nvSpPr>
        <p:spPr>
          <a:xfrm>
            <a:off x="2477557" y="2278185"/>
            <a:ext cx="321000" cy="30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106"/>
          <p:cNvPicPr preferRelativeResize="0"/>
          <p:nvPr/>
        </p:nvPicPr>
        <p:blipFill rotWithShape="1">
          <a:blip r:embed="rId7">
            <a:alphaModFix/>
          </a:blip>
          <a:srcRect b="13803" l="20285" r="22444" t="14306"/>
          <a:stretch/>
        </p:blipFill>
        <p:spPr>
          <a:xfrm>
            <a:off x="1926088" y="3253730"/>
            <a:ext cx="384475" cy="482691"/>
          </a:xfrm>
          <a:prstGeom prst="rect">
            <a:avLst/>
          </a:prstGeom>
          <a:noFill/>
          <a:ln>
            <a:noFill/>
          </a:ln>
        </p:spPr>
      </p:pic>
      <p:pic>
        <p:nvPicPr>
          <p:cNvPr id="457" name="Google Shape;457;p106"/>
          <p:cNvPicPr preferRelativeResize="0"/>
          <p:nvPr/>
        </p:nvPicPr>
        <p:blipFill>
          <a:blip r:embed="rId8">
            <a:alphaModFix/>
          </a:blip>
          <a:stretch>
            <a:fillRect/>
          </a:stretch>
        </p:blipFill>
        <p:spPr>
          <a:xfrm>
            <a:off x="1986176" y="3433194"/>
            <a:ext cx="281975" cy="241514"/>
          </a:xfrm>
          <a:prstGeom prst="rect">
            <a:avLst/>
          </a:prstGeom>
          <a:noFill/>
          <a:ln>
            <a:noFill/>
          </a:ln>
        </p:spPr>
      </p:pic>
      <p:pic>
        <p:nvPicPr>
          <p:cNvPr id="458" name="Google Shape;458;p106"/>
          <p:cNvPicPr preferRelativeResize="0"/>
          <p:nvPr/>
        </p:nvPicPr>
        <p:blipFill rotWithShape="1">
          <a:blip r:embed="rId7">
            <a:alphaModFix/>
          </a:blip>
          <a:srcRect b="13803" l="20285" r="22444" t="14306"/>
          <a:stretch/>
        </p:blipFill>
        <p:spPr>
          <a:xfrm>
            <a:off x="2310563" y="3550905"/>
            <a:ext cx="384475" cy="482691"/>
          </a:xfrm>
          <a:prstGeom prst="rect">
            <a:avLst/>
          </a:prstGeom>
          <a:noFill/>
          <a:ln>
            <a:noFill/>
          </a:ln>
        </p:spPr>
      </p:pic>
      <p:pic>
        <p:nvPicPr>
          <p:cNvPr id="459" name="Google Shape;459;p106"/>
          <p:cNvPicPr preferRelativeResize="0"/>
          <p:nvPr/>
        </p:nvPicPr>
        <p:blipFill>
          <a:blip r:embed="rId8">
            <a:alphaModFix/>
          </a:blip>
          <a:stretch>
            <a:fillRect/>
          </a:stretch>
        </p:blipFill>
        <p:spPr>
          <a:xfrm>
            <a:off x="2370651" y="3730369"/>
            <a:ext cx="281975" cy="241514"/>
          </a:xfrm>
          <a:prstGeom prst="rect">
            <a:avLst/>
          </a:prstGeom>
          <a:noFill/>
          <a:ln>
            <a:noFill/>
          </a:ln>
        </p:spPr>
      </p:pic>
      <p:pic>
        <p:nvPicPr>
          <p:cNvPr id="460" name="Google Shape;460;p106"/>
          <p:cNvPicPr preferRelativeResize="0"/>
          <p:nvPr/>
        </p:nvPicPr>
        <p:blipFill rotWithShape="1">
          <a:blip r:embed="rId7">
            <a:alphaModFix/>
          </a:blip>
          <a:srcRect b="13803" l="20285" r="22444" t="14306"/>
          <a:stretch/>
        </p:blipFill>
        <p:spPr>
          <a:xfrm>
            <a:off x="2677725" y="3550905"/>
            <a:ext cx="384475" cy="482691"/>
          </a:xfrm>
          <a:prstGeom prst="rect">
            <a:avLst/>
          </a:prstGeom>
          <a:noFill/>
          <a:ln>
            <a:noFill/>
          </a:ln>
        </p:spPr>
      </p:pic>
      <p:pic>
        <p:nvPicPr>
          <p:cNvPr id="461" name="Google Shape;461;p106"/>
          <p:cNvPicPr preferRelativeResize="0"/>
          <p:nvPr/>
        </p:nvPicPr>
        <p:blipFill>
          <a:blip r:embed="rId8">
            <a:alphaModFix/>
          </a:blip>
          <a:stretch>
            <a:fillRect/>
          </a:stretch>
        </p:blipFill>
        <p:spPr>
          <a:xfrm>
            <a:off x="2737813" y="3730369"/>
            <a:ext cx="281975" cy="241514"/>
          </a:xfrm>
          <a:prstGeom prst="rect">
            <a:avLst/>
          </a:prstGeom>
          <a:noFill/>
          <a:ln>
            <a:noFill/>
          </a:ln>
        </p:spPr>
      </p:pic>
      <p:pic>
        <p:nvPicPr>
          <p:cNvPr id="462" name="Google Shape;462;p106"/>
          <p:cNvPicPr preferRelativeResize="0"/>
          <p:nvPr/>
        </p:nvPicPr>
        <p:blipFill rotWithShape="1">
          <a:blip r:embed="rId7">
            <a:alphaModFix/>
          </a:blip>
          <a:srcRect b="13803" l="20285" r="22444" t="14306"/>
          <a:stretch/>
        </p:blipFill>
        <p:spPr>
          <a:xfrm>
            <a:off x="3062563" y="3253730"/>
            <a:ext cx="384475" cy="482691"/>
          </a:xfrm>
          <a:prstGeom prst="rect">
            <a:avLst/>
          </a:prstGeom>
          <a:noFill/>
          <a:ln>
            <a:noFill/>
          </a:ln>
        </p:spPr>
      </p:pic>
      <p:pic>
        <p:nvPicPr>
          <p:cNvPr id="463" name="Google Shape;463;p106"/>
          <p:cNvPicPr preferRelativeResize="0"/>
          <p:nvPr/>
        </p:nvPicPr>
        <p:blipFill>
          <a:blip r:embed="rId8">
            <a:alphaModFix/>
          </a:blip>
          <a:stretch>
            <a:fillRect/>
          </a:stretch>
        </p:blipFill>
        <p:spPr>
          <a:xfrm>
            <a:off x="3122651" y="3433194"/>
            <a:ext cx="281975" cy="241514"/>
          </a:xfrm>
          <a:prstGeom prst="rect">
            <a:avLst/>
          </a:prstGeom>
          <a:noFill/>
          <a:ln>
            <a:noFill/>
          </a:ln>
        </p:spPr>
      </p:pic>
      <p:pic>
        <p:nvPicPr>
          <p:cNvPr id="464" name="Google Shape;464;p106"/>
          <p:cNvPicPr preferRelativeResize="0"/>
          <p:nvPr/>
        </p:nvPicPr>
        <p:blipFill rotWithShape="1">
          <a:blip r:embed="rId7">
            <a:alphaModFix/>
          </a:blip>
          <a:srcRect b="13803" l="20285" r="22444" t="14306"/>
          <a:stretch/>
        </p:blipFill>
        <p:spPr>
          <a:xfrm>
            <a:off x="4089888" y="3536355"/>
            <a:ext cx="384475" cy="482691"/>
          </a:xfrm>
          <a:prstGeom prst="rect">
            <a:avLst/>
          </a:prstGeom>
          <a:noFill/>
          <a:ln>
            <a:noFill/>
          </a:ln>
        </p:spPr>
      </p:pic>
      <p:pic>
        <p:nvPicPr>
          <p:cNvPr id="465" name="Google Shape;465;p106"/>
          <p:cNvPicPr preferRelativeResize="0"/>
          <p:nvPr/>
        </p:nvPicPr>
        <p:blipFill>
          <a:blip r:embed="rId8">
            <a:alphaModFix/>
          </a:blip>
          <a:stretch>
            <a:fillRect/>
          </a:stretch>
        </p:blipFill>
        <p:spPr>
          <a:xfrm>
            <a:off x="4149976" y="3715819"/>
            <a:ext cx="281975" cy="241514"/>
          </a:xfrm>
          <a:prstGeom prst="rect">
            <a:avLst/>
          </a:prstGeom>
          <a:noFill/>
          <a:ln>
            <a:noFill/>
          </a:ln>
        </p:spPr>
      </p:pic>
      <p:pic>
        <p:nvPicPr>
          <p:cNvPr id="466" name="Google Shape;466;p106"/>
          <p:cNvPicPr preferRelativeResize="0"/>
          <p:nvPr/>
        </p:nvPicPr>
        <p:blipFill rotWithShape="1">
          <a:blip r:embed="rId7">
            <a:alphaModFix/>
          </a:blip>
          <a:srcRect b="13803" l="20285" r="22444" t="14306"/>
          <a:stretch/>
        </p:blipFill>
        <p:spPr>
          <a:xfrm>
            <a:off x="4474363" y="3833530"/>
            <a:ext cx="384475" cy="482691"/>
          </a:xfrm>
          <a:prstGeom prst="rect">
            <a:avLst/>
          </a:prstGeom>
          <a:noFill/>
          <a:ln>
            <a:noFill/>
          </a:ln>
        </p:spPr>
      </p:pic>
      <p:pic>
        <p:nvPicPr>
          <p:cNvPr id="467" name="Google Shape;467;p106"/>
          <p:cNvPicPr preferRelativeResize="0"/>
          <p:nvPr/>
        </p:nvPicPr>
        <p:blipFill>
          <a:blip r:embed="rId8">
            <a:alphaModFix/>
          </a:blip>
          <a:stretch>
            <a:fillRect/>
          </a:stretch>
        </p:blipFill>
        <p:spPr>
          <a:xfrm>
            <a:off x="4534451" y="4012994"/>
            <a:ext cx="281975" cy="241514"/>
          </a:xfrm>
          <a:prstGeom prst="rect">
            <a:avLst/>
          </a:prstGeom>
          <a:noFill/>
          <a:ln>
            <a:noFill/>
          </a:ln>
        </p:spPr>
      </p:pic>
      <p:pic>
        <p:nvPicPr>
          <p:cNvPr id="468" name="Google Shape;468;p106"/>
          <p:cNvPicPr preferRelativeResize="0"/>
          <p:nvPr/>
        </p:nvPicPr>
        <p:blipFill rotWithShape="1">
          <a:blip r:embed="rId7">
            <a:alphaModFix/>
          </a:blip>
          <a:srcRect b="13803" l="20285" r="22444" t="14306"/>
          <a:stretch/>
        </p:blipFill>
        <p:spPr>
          <a:xfrm>
            <a:off x="4841525" y="3833530"/>
            <a:ext cx="384475" cy="482691"/>
          </a:xfrm>
          <a:prstGeom prst="rect">
            <a:avLst/>
          </a:prstGeom>
          <a:noFill/>
          <a:ln>
            <a:noFill/>
          </a:ln>
        </p:spPr>
      </p:pic>
      <p:pic>
        <p:nvPicPr>
          <p:cNvPr id="469" name="Google Shape;469;p106"/>
          <p:cNvPicPr preferRelativeResize="0"/>
          <p:nvPr/>
        </p:nvPicPr>
        <p:blipFill>
          <a:blip r:embed="rId8">
            <a:alphaModFix/>
          </a:blip>
          <a:stretch>
            <a:fillRect/>
          </a:stretch>
        </p:blipFill>
        <p:spPr>
          <a:xfrm>
            <a:off x="4901613" y="4012994"/>
            <a:ext cx="281975" cy="241514"/>
          </a:xfrm>
          <a:prstGeom prst="rect">
            <a:avLst/>
          </a:prstGeom>
          <a:noFill/>
          <a:ln>
            <a:noFill/>
          </a:ln>
        </p:spPr>
      </p:pic>
      <p:pic>
        <p:nvPicPr>
          <p:cNvPr id="470" name="Google Shape;470;p106"/>
          <p:cNvPicPr preferRelativeResize="0"/>
          <p:nvPr/>
        </p:nvPicPr>
        <p:blipFill rotWithShape="1">
          <a:blip r:embed="rId7">
            <a:alphaModFix/>
          </a:blip>
          <a:srcRect b="13803" l="20285" r="22444" t="14306"/>
          <a:stretch/>
        </p:blipFill>
        <p:spPr>
          <a:xfrm>
            <a:off x="5226363" y="3536355"/>
            <a:ext cx="384475" cy="482691"/>
          </a:xfrm>
          <a:prstGeom prst="rect">
            <a:avLst/>
          </a:prstGeom>
          <a:noFill/>
          <a:ln>
            <a:noFill/>
          </a:ln>
        </p:spPr>
      </p:pic>
      <p:pic>
        <p:nvPicPr>
          <p:cNvPr id="471" name="Google Shape;471;p106"/>
          <p:cNvPicPr preferRelativeResize="0"/>
          <p:nvPr/>
        </p:nvPicPr>
        <p:blipFill>
          <a:blip r:embed="rId8">
            <a:alphaModFix/>
          </a:blip>
          <a:stretch>
            <a:fillRect/>
          </a:stretch>
        </p:blipFill>
        <p:spPr>
          <a:xfrm>
            <a:off x="5286451" y="3715819"/>
            <a:ext cx="281975" cy="241514"/>
          </a:xfrm>
          <a:prstGeom prst="rect">
            <a:avLst/>
          </a:prstGeom>
          <a:noFill/>
          <a:ln>
            <a:noFill/>
          </a:ln>
        </p:spPr>
      </p:pic>
      <p:pic>
        <p:nvPicPr>
          <p:cNvPr id="472" name="Google Shape;472;p106"/>
          <p:cNvPicPr preferRelativeResize="0"/>
          <p:nvPr/>
        </p:nvPicPr>
        <p:blipFill>
          <a:blip r:embed="rId3">
            <a:alphaModFix/>
          </a:blip>
          <a:stretch>
            <a:fillRect/>
          </a:stretch>
        </p:blipFill>
        <p:spPr>
          <a:xfrm>
            <a:off x="7141331" y="2136961"/>
            <a:ext cx="556740" cy="869622"/>
          </a:xfrm>
          <a:prstGeom prst="rect">
            <a:avLst/>
          </a:prstGeom>
          <a:noFill/>
          <a:ln>
            <a:noFill/>
          </a:ln>
        </p:spPr>
      </p:pic>
      <p:sp>
        <p:nvSpPr>
          <p:cNvPr id="473" name="Google Shape;473;p106"/>
          <p:cNvSpPr/>
          <p:nvPr/>
        </p:nvSpPr>
        <p:spPr>
          <a:xfrm>
            <a:off x="7201812" y="2345347"/>
            <a:ext cx="321000" cy="30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106"/>
          <p:cNvPicPr preferRelativeResize="0"/>
          <p:nvPr/>
        </p:nvPicPr>
        <p:blipFill>
          <a:blip r:embed="rId8">
            <a:alphaModFix/>
          </a:blip>
          <a:stretch>
            <a:fillRect/>
          </a:stretch>
        </p:blipFill>
        <p:spPr>
          <a:xfrm>
            <a:off x="52363" y="3368649"/>
            <a:ext cx="528748" cy="452850"/>
          </a:xfrm>
          <a:prstGeom prst="rect">
            <a:avLst/>
          </a:prstGeom>
          <a:noFill/>
          <a:ln>
            <a:noFill/>
          </a:ln>
        </p:spPr>
      </p:pic>
      <p:pic>
        <p:nvPicPr>
          <p:cNvPr id="475" name="Google Shape;475;p106"/>
          <p:cNvPicPr preferRelativeResize="0"/>
          <p:nvPr/>
        </p:nvPicPr>
        <p:blipFill>
          <a:blip r:embed="rId8">
            <a:alphaModFix/>
          </a:blip>
          <a:stretch>
            <a:fillRect/>
          </a:stretch>
        </p:blipFill>
        <p:spPr>
          <a:xfrm>
            <a:off x="432676" y="3327524"/>
            <a:ext cx="528748" cy="452850"/>
          </a:xfrm>
          <a:prstGeom prst="rect">
            <a:avLst/>
          </a:prstGeom>
          <a:noFill/>
          <a:ln>
            <a:noFill/>
          </a:ln>
        </p:spPr>
      </p:pic>
      <p:pic>
        <p:nvPicPr>
          <p:cNvPr id="476" name="Google Shape;476;p106"/>
          <p:cNvPicPr preferRelativeResize="0"/>
          <p:nvPr/>
        </p:nvPicPr>
        <p:blipFill>
          <a:blip r:embed="rId8">
            <a:alphaModFix/>
          </a:blip>
          <a:stretch>
            <a:fillRect/>
          </a:stretch>
        </p:blipFill>
        <p:spPr>
          <a:xfrm>
            <a:off x="754513" y="3321074"/>
            <a:ext cx="528748" cy="452850"/>
          </a:xfrm>
          <a:prstGeom prst="rect">
            <a:avLst/>
          </a:prstGeom>
          <a:noFill/>
          <a:ln>
            <a:noFill/>
          </a:ln>
        </p:spPr>
      </p:pic>
      <p:pic>
        <p:nvPicPr>
          <p:cNvPr id="477" name="Google Shape;477;p106"/>
          <p:cNvPicPr preferRelativeResize="0"/>
          <p:nvPr/>
        </p:nvPicPr>
        <p:blipFill>
          <a:blip r:embed="rId8">
            <a:alphaModFix/>
          </a:blip>
          <a:stretch>
            <a:fillRect/>
          </a:stretch>
        </p:blipFill>
        <p:spPr>
          <a:xfrm>
            <a:off x="1171663" y="3321074"/>
            <a:ext cx="528748" cy="452850"/>
          </a:xfrm>
          <a:prstGeom prst="rect">
            <a:avLst/>
          </a:prstGeom>
          <a:noFill/>
          <a:ln>
            <a:noFill/>
          </a:ln>
        </p:spPr>
      </p:pic>
      <p:pic>
        <p:nvPicPr>
          <p:cNvPr id="478" name="Google Shape;478;p106"/>
          <p:cNvPicPr preferRelativeResize="0"/>
          <p:nvPr/>
        </p:nvPicPr>
        <p:blipFill>
          <a:blip r:embed="rId4">
            <a:alphaModFix/>
          </a:blip>
          <a:stretch>
            <a:fillRect/>
          </a:stretch>
        </p:blipFill>
        <p:spPr>
          <a:xfrm>
            <a:off x="5465000" y="2443750"/>
            <a:ext cx="696100" cy="452850"/>
          </a:xfrm>
          <a:prstGeom prst="rect">
            <a:avLst/>
          </a:prstGeom>
          <a:noFill/>
          <a:ln>
            <a:noFill/>
          </a:ln>
        </p:spPr>
      </p:pic>
      <p:sp>
        <p:nvSpPr>
          <p:cNvPr id="479" name="Google Shape;479;p106"/>
          <p:cNvSpPr txBox="1"/>
          <p:nvPr/>
        </p:nvSpPr>
        <p:spPr>
          <a:xfrm>
            <a:off x="6515150" y="1318125"/>
            <a:ext cx="2478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Servidor vuelve a funcionar, toma las sessions de los archivos y no afecta a los usuarios</a:t>
            </a:r>
            <a:endParaRPr sz="1000">
              <a:latin typeface="DM Sans"/>
              <a:ea typeface="DM Sans"/>
              <a:cs typeface="DM Sans"/>
              <a:sym typeface="DM Sans"/>
            </a:endParaRPr>
          </a:p>
        </p:txBody>
      </p:sp>
      <p:pic>
        <p:nvPicPr>
          <p:cNvPr id="480" name="Google Shape;480;p106"/>
          <p:cNvPicPr preferRelativeResize="0"/>
          <p:nvPr/>
        </p:nvPicPr>
        <p:blipFill rotWithShape="1">
          <a:blip r:embed="rId7">
            <a:alphaModFix/>
          </a:blip>
          <a:srcRect b="13803" l="20285" r="22444" t="14306"/>
          <a:stretch/>
        </p:blipFill>
        <p:spPr>
          <a:xfrm>
            <a:off x="6638163" y="3370442"/>
            <a:ext cx="384475" cy="482691"/>
          </a:xfrm>
          <a:prstGeom prst="rect">
            <a:avLst/>
          </a:prstGeom>
          <a:noFill/>
          <a:ln>
            <a:noFill/>
          </a:ln>
        </p:spPr>
      </p:pic>
      <p:pic>
        <p:nvPicPr>
          <p:cNvPr id="481" name="Google Shape;481;p106"/>
          <p:cNvPicPr preferRelativeResize="0"/>
          <p:nvPr/>
        </p:nvPicPr>
        <p:blipFill>
          <a:blip r:embed="rId8">
            <a:alphaModFix/>
          </a:blip>
          <a:stretch>
            <a:fillRect/>
          </a:stretch>
        </p:blipFill>
        <p:spPr>
          <a:xfrm>
            <a:off x="6698251" y="3549907"/>
            <a:ext cx="281975" cy="241514"/>
          </a:xfrm>
          <a:prstGeom prst="rect">
            <a:avLst/>
          </a:prstGeom>
          <a:noFill/>
          <a:ln>
            <a:noFill/>
          </a:ln>
        </p:spPr>
      </p:pic>
      <p:pic>
        <p:nvPicPr>
          <p:cNvPr id="482" name="Google Shape;482;p106"/>
          <p:cNvPicPr preferRelativeResize="0"/>
          <p:nvPr/>
        </p:nvPicPr>
        <p:blipFill rotWithShape="1">
          <a:blip r:embed="rId7">
            <a:alphaModFix/>
          </a:blip>
          <a:srcRect b="13803" l="20285" r="22444" t="14306"/>
          <a:stretch/>
        </p:blipFill>
        <p:spPr>
          <a:xfrm>
            <a:off x="7022638" y="3667617"/>
            <a:ext cx="384475" cy="482691"/>
          </a:xfrm>
          <a:prstGeom prst="rect">
            <a:avLst/>
          </a:prstGeom>
          <a:noFill/>
          <a:ln>
            <a:noFill/>
          </a:ln>
        </p:spPr>
      </p:pic>
      <p:pic>
        <p:nvPicPr>
          <p:cNvPr id="483" name="Google Shape;483;p106"/>
          <p:cNvPicPr preferRelativeResize="0"/>
          <p:nvPr/>
        </p:nvPicPr>
        <p:blipFill>
          <a:blip r:embed="rId8">
            <a:alphaModFix/>
          </a:blip>
          <a:stretch>
            <a:fillRect/>
          </a:stretch>
        </p:blipFill>
        <p:spPr>
          <a:xfrm>
            <a:off x="7082726" y="3847082"/>
            <a:ext cx="281975" cy="241514"/>
          </a:xfrm>
          <a:prstGeom prst="rect">
            <a:avLst/>
          </a:prstGeom>
          <a:noFill/>
          <a:ln>
            <a:noFill/>
          </a:ln>
        </p:spPr>
      </p:pic>
      <p:pic>
        <p:nvPicPr>
          <p:cNvPr id="484" name="Google Shape;484;p106"/>
          <p:cNvPicPr preferRelativeResize="0"/>
          <p:nvPr/>
        </p:nvPicPr>
        <p:blipFill rotWithShape="1">
          <a:blip r:embed="rId7">
            <a:alphaModFix/>
          </a:blip>
          <a:srcRect b="13803" l="20285" r="22444" t="14306"/>
          <a:stretch/>
        </p:blipFill>
        <p:spPr>
          <a:xfrm>
            <a:off x="7389800" y="3667617"/>
            <a:ext cx="384475" cy="482691"/>
          </a:xfrm>
          <a:prstGeom prst="rect">
            <a:avLst/>
          </a:prstGeom>
          <a:noFill/>
          <a:ln>
            <a:noFill/>
          </a:ln>
        </p:spPr>
      </p:pic>
      <p:pic>
        <p:nvPicPr>
          <p:cNvPr id="485" name="Google Shape;485;p106"/>
          <p:cNvPicPr preferRelativeResize="0"/>
          <p:nvPr/>
        </p:nvPicPr>
        <p:blipFill>
          <a:blip r:embed="rId8">
            <a:alphaModFix/>
          </a:blip>
          <a:stretch>
            <a:fillRect/>
          </a:stretch>
        </p:blipFill>
        <p:spPr>
          <a:xfrm>
            <a:off x="7449888" y="3847082"/>
            <a:ext cx="281975" cy="241514"/>
          </a:xfrm>
          <a:prstGeom prst="rect">
            <a:avLst/>
          </a:prstGeom>
          <a:noFill/>
          <a:ln>
            <a:noFill/>
          </a:ln>
        </p:spPr>
      </p:pic>
      <p:pic>
        <p:nvPicPr>
          <p:cNvPr id="486" name="Google Shape;486;p106"/>
          <p:cNvPicPr preferRelativeResize="0"/>
          <p:nvPr/>
        </p:nvPicPr>
        <p:blipFill rotWithShape="1">
          <a:blip r:embed="rId7">
            <a:alphaModFix/>
          </a:blip>
          <a:srcRect b="13803" l="20285" r="22444" t="14306"/>
          <a:stretch/>
        </p:blipFill>
        <p:spPr>
          <a:xfrm>
            <a:off x="7774638" y="3370442"/>
            <a:ext cx="384475" cy="482691"/>
          </a:xfrm>
          <a:prstGeom prst="rect">
            <a:avLst/>
          </a:prstGeom>
          <a:noFill/>
          <a:ln>
            <a:noFill/>
          </a:ln>
        </p:spPr>
      </p:pic>
      <p:pic>
        <p:nvPicPr>
          <p:cNvPr id="487" name="Google Shape;487;p106"/>
          <p:cNvPicPr preferRelativeResize="0"/>
          <p:nvPr/>
        </p:nvPicPr>
        <p:blipFill>
          <a:blip r:embed="rId8">
            <a:alphaModFix/>
          </a:blip>
          <a:stretch>
            <a:fillRect/>
          </a:stretch>
        </p:blipFill>
        <p:spPr>
          <a:xfrm>
            <a:off x="7834726" y="3549907"/>
            <a:ext cx="281975" cy="2415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0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07"/>
          <p:cNvSpPr txBox="1"/>
          <p:nvPr/>
        </p:nvSpPr>
        <p:spPr>
          <a:xfrm>
            <a:off x="2653500" y="153250"/>
            <a:ext cx="6264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Utilizando File Storage en nuestro servidor.</a:t>
            </a:r>
            <a:endParaRPr b="1" i="0" sz="4000" u="none" cap="none" strike="noStrike">
              <a:solidFill>
                <a:schemeClr val="dk1"/>
              </a:solidFill>
              <a:latin typeface="DM Sans"/>
              <a:ea typeface="DM Sans"/>
              <a:cs typeface="DM Sans"/>
              <a:sym typeface="DM Sans"/>
            </a:endParaRPr>
          </a:p>
        </p:txBody>
      </p:sp>
      <p:sp>
        <p:nvSpPr>
          <p:cNvPr id="494" name="Google Shape;494;p107"/>
          <p:cNvSpPr txBox="1"/>
          <p:nvPr/>
        </p:nvSpPr>
        <p:spPr>
          <a:xfrm>
            <a:off x="5139221" y="1743513"/>
            <a:ext cx="3822900" cy="600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Partiremos de hacer la instalación habitual con npm con el comando: </a:t>
            </a:r>
            <a:endParaRPr sz="1350">
              <a:latin typeface="DM Sans"/>
              <a:ea typeface="DM Sans"/>
              <a:cs typeface="DM Sans"/>
              <a:sym typeface="DM Sans"/>
            </a:endParaRPr>
          </a:p>
        </p:txBody>
      </p:sp>
      <p:pic>
        <p:nvPicPr>
          <p:cNvPr id="495" name="Google Shape;495;p107"/>
          <p:cNvPicPr preferRelativeResize="0"/>
          <p:nvPr/>
        </p:nvPicPr>
        <p:blipFill>
          <a:blip r:embed="rId3">
            <a:alphaModFix/>
          </a:blip>
          <a:stretch>
            <a:fillRect/>
          </a:stretch>
        </p:blipFill>
        <p:spPr>
          <a:xfrm>
            <a:off x="5819113" y="2406750"/>
            <a:ext cx="3209925" cy="247650"/>
          </a:xfrm>
          <a:prstGeom prst="rect">
            <a:avLst/>
          </a:prstGeom>
          <a:noFill/>
          <a:ln>
            <a:noFill/>
          </a:ln>
        </p:spPr>
      </p:pic>
      <p:sp>
        <p:nvSpPr>
          <p:cNvPr id="496" name="Google Shape;496;p107"/>
          <p:cNvSpPr txBox="1"/>
          <p:nvPr/>
        </p:nvSpPr>
        <p:spPr>
          <a:xfrm>
            <a:off x="5206146" y="2909275"/>
            <a:ext cx="3822900" cy="10158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Posteriormente, inicializamos el fileStore como lo indica la imagen, esto utilizando los tres argumentos principales:</a:t>
            </a:r>
            <a:endParaRPr sz="1350">
              <a:latin typeface="DM Sans"/>
              <a:ea typeface="DM Sans"/>
              <a:cs typeface="DM Sans"/>
              <a:sym typeface="DM Sans"/>
            </a:endParaRPr>
          </a:p>
          <a:p>
            <a:pPr indent="0" lvl="0" marL="0" marR="0" rtl="0" algn="r">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path, ttl, retires</a:t>
            </a:r>
            <a:r>
              <a:rPr lang="es" sz="1350">
                <a:latin typeface="DM Sans"/>
                <a:ea typeface="DM Sans"/>
                <a:cs typeface="DM Sans"/>
                <a:sym typeface="DM Sans"/>
              </a:rPr>
              <a:t>. </a:t>
            </a:r>
            <a:r>
              <a:rPr lang="es" sz="1350">
                <a:latin typeface="DM Sans"/>
                <a:ea typeface="DM Sans"/>
                <a:cs typeface="DM Sans"/>
                <a:sym typeface="DM Sans"/>
              </a:rPr>
              <a:t> </a:t>
            </a:r>
            <a:endParaRPr sz="1350">
              <a:latin typeface="DM Sans"/>
              <a:ea typeface="DM Sans"/>
              <a:cs typeface="DM Sans"/>
              <a:sym typeface="DM Sans"/>
            </a:endParaRPr>
          </a:p>
        </p:txBody>
      </p:sp>
      <p:pic>
        <p:nvPicPr>
          <p:cNvPr id="497" name="Google Shape;497;p107"/>
          <p:cNvPicPr preferRelativeResize="0"/>
          <p:nvPr/>
        </p:nvPicPr>
        <p:blipFill>
          <a:blip r:embed="rId4">
            <a:alphaModFix/>
          </a:blip>
          <a:stretch>
            <a:fillRect/>
          </a:stretch>
        </p:blipFill>
        <p:spPr>
          <a:xfrm>
            <a:off x="249025" y="1691625"/>
            <a:ext cx="4759525" cy="232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108"/>
          <p:cNvPicPr preferRelativeResize="0"/>
          <p:nvPr/>
        </p:nvPicPr>
        <p:blipFill>
          <a:blip r:embed="rId3">
            <a:alphaModFix/>
          </a:blip>
          <a:stretch>
            <a:fillRect/>
          </a:stretch>
        </p:blipFill>
        <p:spPr>
          <a:xfrm>
            <a:off x="834025" y="920250"/>
            <a:ext cx="7475950" cy="3725300"/>
          </a:xfrm>
          <a:prstGeom prst="rect">
            <a:avLst/>
          </a:prstGeom>
          <a:noFill/>
          <a:ln>
            <a:noFill/>
          </a:ln>
        </p:spPr>
      </p:pic>
      <p:sp>
        <p:nvSpPr>
          <p:cNvPr id="503" name="Google Shape;503;p108"/>
          <p:cNvSpPr txBox="1"/>
          <p:nvPr/>
        </p:nvSpPr>
        <p:spPr>
          <a:xfrm>
            <a:off x="289350" y="-64950"/>
            <a:ext cx="8565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600">
                <a:latin typeface="DM Sans"/>
                <a:ea typeface="DM Sans"/>
                <a:cs typeface="DM Sans"/>
                <a:sym typeface="DM Sans"/>
              </a:rPr>
              <a:t>Al final, se generará un archivo con la información indicada</a:t>
            </a:r>
            <a:endParaRPr b="1" sz="260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09"/>
          <p:cNvSpPr/>
          <p:nvPr/>
        </p:nvSpPr>
        <p:spPr>
          <a:xfrm>
            <a:off x="647400" y="1416550"/>
            <a:ext cx="7849200" cy="3090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09"/>
          <p:cNvSpPr txBox="1"/>
          <p:nvPr/>
        </p:nvSpPr>
        <p:spPr>
          <a:xfrm>
            <a:off x="294150" y="524900"/>
            <a:ext cx="8555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4000">
                <a:solidFill>
                  <a:schemeClr val="lt1"/>
                </a:solidFill>
                <a:latin typeface="DM Sans"/>
                <a:ea typeface="DM Sans"/>
                <a:cs typeface="DM Sans"/>
                <a:sym typeface="DM Sans"/>
              </a:rPr>
              <a:t>A considerar</a:t>
            </a:r>
            <a:endParaRPr b="1" i="0" sz="4000" u="none" cap="none" strike="noStrike">
              <a:solidFill>
                <a:schemeClr val="lt1"/>
              </a:solidFill>
              <a:latin typeface="DM Sans"/>
              <a:ea typeface="DM Sans"/>
              <a:cs typeface="DM Sans"/>
              <a:sym typeface="DM Sans"/>
            </a:endParaRPr>
          </a:p>
        </p:txBody>
      </p:sp>
      <p:sp>
        <p:nvSpPr>
          <p:cNvPr id="510" name="Google Shape;510;p109"/>
          <p:cNvSpPr txBox="1"/>
          <p:nvPr/>
        </p:nvSpPr>
        <p:spPr>
          <a:xfrm>
            <a:off x="828025" y="2021100"/>
            <a:ext cx="46305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Aun cuando reiniciemos el servidor, la sesión persistirá en el tiempo indicado</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Cuando llegue a expirar una sesión, el servidor generará un nuevo archivo con la consulta, indicando el nuevo sessionId.</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Los archivos viejos no se limpian automáticamente, quedan en un cementerio de registros, lo cual puede generar complicaciones futuras.</a:t>
            </a:r>
            <a:endParaRPr sz="1350">
              <a:latin typeface="DM Sans"/>
              <a:ea typeface="DM Sans"/>
              <a:cs typeface="DM Sans"/>
              <a:sym typeface="DM Sans"/>
            </a:endParaRPr>
          </a:p>
        </p:txBody>
      </p:sp>
      <p:sp>
        <p:nvSpPr>
          <p:cNvPr id="511" name="Google Shape;511;p109"/>
          <p:cNvSpPr txBox="1"/>
          <p:nvPr/>
        </p:nvSpPr>
        <p:spPr>
          <a:xfrm>
            <a:off x="875350" y="1547600"/>
            <a:ext cx="603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Utilizando File Storage podemos notar que: </a:t>
            </a:r>
            <a:endParaRPr b="1" i="0" sz="1400" u="none" cap="none" strike="noStrike">
              <a:solidFill>
                <a:srgbClr val="000000"/>
              </a:solidFill>
              <a:latin typeface="DM Sans"/>
              <a:ea typeface="DM Sans"/>
              <a:cs typeface="DM Sans"/>
              <a:sym typeface="DM Sans"/>
            </a:endParaRPr>
          </a:p>
        </p:txBody>
      </p:sp>
      <p:pic>
        <p:nvPicPr>
          <p:cNvPr id="512" name="Google Shape;512;p109"/>
          <p:cNvPicPr preferRelativeResize="0"/>
          <p:nvPr/>
        </p:nvPicPr>
        <p:blipFill rotWithShape="1">
          <a:blip r:embed="rId3">
            <a:alphaModFix/>
          </a:blip>
          <a:srcRect b="0" l="18827" r="15594" t="0"/>
          <a:stretch/>
        </p:blipFill>
        <p:spPr>
          <a:xfrm>
            <a:off x="5458525" y="2037200"/>
            <a:ext cx="2694200" cy="184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1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Session Storage con Mongo Atlas</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11"/>
          <p:cNvSpPr txBox="1"/>
          <p:nvPr/>
        </p:nvSpPr>
        <p:spPr>
          <a:xfrm>
            <a:off x="292525" y="139475"/>
            <a:ext cx="5508000" cy="1209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700">
                <a:solidFill>
                  <a:schemeClr val="dk1"/>
                </a:solidFill>
                <a:latin typeface="DM Sans"/>
                <a:ea typeface="DM Sans"/>
                <a:cs typeface="DM Sans"/>
                <a:sym typeface="DM Sans"/>
              </a:rPr>
              <a:t>El siguiente paso para guardar sesiones</a:t>
            </a:r>
            <a:endParaRPr b="1" i="0" sz="3700" u="none" cap="none" strike="noStrike">
              <a:solidFill>
                <a:schemeClr val="dk1"/>
              </a:solidFill>
              <a:latin typeface="DM Sans"/>
              <a:ea typeface="DM Sans"/>
              <a:cs typeface="DM Sans"/>
              <a:sym typeface="DM Sans"/>
            </a:endParaRPr>
          </a:p>
        </p:txBody>
      </p:sp>
      <p:sp>
        <p:nvSpPr>
          <p:cNvPr id="523" name="Google Shape;523;p111"/>
          <p:cNvSpPr txBox="1"/>
          <p:nvPr/>
        </p:nvSpPr>
        <p:spPr>
          <a:xfrm>
            <a:off x="348300" y="1744750"/>
            <a:ext cx="53082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¡Seguro ya lo</a:t>
            </a:r>
            <a:r>
              <a:rPr lang="es" sz="1300">
                <a:latin typeface="DM Sans"/>
                <a:ea typeface="DM Sans"/>
                <a:cs typeface="DM Sans"/>
                <a:sym typeface="DM Sans"/>
              </a:rPr>
              <a:t> habías pensado! Si FileSystem terminará generando conflictos, ¿podría solucionarse con bases de datos? La respuesta es: sí, ¡y en qué forma!</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s" sz="1300">
                <a:latin typeface="DM Sans"/>
                <a:ea typeface="DM Sans"/>
                <a:cs typeface="DM Sans"/>
                <a:sym typeface="DM Sans"/>
              </a:rPr>
              <a:t>Session puede trabajar de la mano de MongoDB para poder guardar una sesión en una base de datos, esto permitirá que las sesiones tengan una gestión más limpia, además de poder contar con autoeliminación de sesiones expiradas. </a:t>
            </a:r>
            <a:endParaRPr sz="1300">
              <a:latin typeface="DM Sans"/>
              <a:ea typeface="DM Sans"/>
              <a:cs typeface="DM Sans"/>
              <a:sym typeface="DM Sans"/>
            </a:endParaRPr>
          </a:p>
        </p:txBody>
      </p:sp>
      <p:pic>
        <p:nvPicPr>
          <p:cNvPr id="524" name="Google Shape;524;p111"/>
          <p:cNvPicPr preferRelativeResize="0"/>
          <p:nvPr/>
        </p:nvPicPr>
        <p:blipFill>
          <a:blip r:embed="rId3">
            <a:alphaModFix/>
          </a:blip>
          <a:stretch>
            <a:fillRect/>
          </a:stretch>
        </p:blipFill>
        <p:spPr>
          <a:xfrm>
            <a:off x="5724325" y="1693625"/>
            <a:ext cx="3182700" cy="2124452"/>
          </a:xfrm>
          <a:prstGeom prst="rect">
            <a:avLst/>
          </a:prstGeom>
          <a:noFill/>
          <a:ln>
            <a:noFill/>
          </a:ln>
        </p:spPr>
      </p:pic>
      <p:pic>
        <p:nvPicPr>
          <p:cNvPr id="525" name="Google Shape;525;p111"/>
          <p:cNvPicPr preferRelativeResize="0"/>
          <p:nvPr/>
        </p:nvPicPr>
        <p:blipFill>
          <a:blip r:embed="rId4">
            <a:alphaModFix/>
          </a:blip>
          <a:stretch>
            <a:fillRect/>
          </a:stretch>
        </p:blipFill>
        <p:spPr>
          <a:xfrm>
            <a:off x="5724325" y="2649950"/>
            <a:ext cx="690000" cy="690000"/>
          </a:xfrm>
          <a:prstGeom prst="rect">
            <a:avLst/>
          </a:prstGeom>
          <a:noFill/>
          <a:ln>
            <a:noFill/>
          </a:ln>
        </p:spPr>
      </p:pic>
      <p:pic>
        <p:nvPicPr>
          <p:cNvPr id="526" name="Google Shape;526;p111"/>
          <p:cNvPicPr preferRelativeResize="0"/>
          <p:nvPr/>
        </p:nvPicPr>
        <p:blipFill>
          <a:blip r:embed="rId4">
            <a:alphaModFix/>
          </a:blip>
          <a:stretch>
            <a:fillRect/>
          </a:stretch>
        </p:blipFill>
        <p:spPr>
          <a:xfrm>
            <a:off x="6324513" y="2649950"/>
            <a:ext cx="690000" cy="690000"/>
          </a:xfrm>
          <a:prstGeom prst="rect">
            <a:avLst/>
          </a:prstGeom>
          <a:noFill/>
          <a:ln>
            <a:noFill/>
          </a:ln>
        </p:spPr>
      </p:pic>
      <p:pic>
        <p:nvPicPr>
          <p:cNvPr id="527" name="Google Shape;527;p111"/>
          <p:cNvPicPr preferRelativeResize="0"/>
          <p:nvPr/>
        </p:nvPicPr>
        <p:blipFill>
          <a:blip r:embed="rId4">
            <a:alphaModFix/>
          </a:blip>
          <a:stretch>
            <a:fillRect/>
          </a:stretch>
        </p:blipFill>
        <p:spPr>
          <a:xfrm>
            <a:off x="6095950" y="2036950"/>
            <a:ext cx="690000" cy="690000"/>
          </a:xfrm>
          <a:prstGeom prst="rect">
            <a:avLst/>
          </a:prstGeom>
          <a:noFill/>
          <a:ln>
            <a:noFill/>
          </a:ln>
        </p:spPr>
      </p:pic>
      <p:pic>
        <p:nvPicPr>
          <p:cNvPr id="528" name="Google Shape;528;p111"/>
          <p:cNvPicPr preferRelativeResize="0"/>
          <p:nvPr/>
        </p:nvPicPr>
        <p:blipFill>
          <a:blip r:embed="rId4">
            <a:alphaModFix/>
          </a:blip>
          <a:stretch>
            <a:fillRect/>
          </a:stretch>
        </p:blipFill>
        <p:spPr>
          <a:xfrm>
            <a:off x="7114275" y="2308250"/>
            <a:ext cx="418699" cy="418701"/>
          </a:xfrm>
          <a:prstGeom prst="rect">
            <a:avLst/>
          </a:prstGeom>
          <a:noFill/>
          <a:ln>
            <a:noFill/>
          </a:ln>
        </p:spPr>
      </p:pic>
      <p:pic>
        <p:nvPicPr>
          <p:cNvPr id="529" name="Google Shape;529;p111"/>
          <p:cNvPicPr preferRelativeResize="0"/>
          <p:nvPr/>
        </p:nvPicPr>
        <p:blipFill>
          <a:blip r:embed="rId4">
            <a:alphaModFix/>
          </a:blip>
          <a:stretch>
            <a:fillRect/>
          </a:stretch>
        </p:blipFill>
        <p:spPr>
          <a:xfrm>
            <a:off x="8029525" y="1932700"/>
            <a:ext cx="690000" cy="690000"/>
          </a:xfrm>
          <a:prstGeom prst="rect">
            <a:avLst/>
          </a:prstGeom>
          <a:noFill/>
          <a:ln>
            <a:noFill/>
          </a:ln>
        </p:spPr>
      </p:pic>
      <p:pic>
        <p:nvPicPr>
          <p:cNvPr id="530" name="Google Shape;530;p111"/>
          <p:cNvPicPr preferRelativeResize="0"/>
          <p:nvPr/>
        </p:nvPicPr>
        <p:blipFill>
          <a:blip r:embed="rId4">
            <a:alphaModFix/>
          </a:blip>
          <a:stretch>
            <a:fillRect/>
          </a:stretch>
        </p:blipFill>
        <p:spPr>
          <a:xfrm>
            <a:off x="8322725" y="2622700"/>
            <a:ext cx="690000" cy="690000"/>
          </a:xfrm>
          <a:prstGeom prst="rect">
            <a:avLst/>
          </a:prstGeom>
          <a:noFill/>
          <a:ln>
            <a:noFill/>
          </a:ln>
        </p:spPr>
      </p:pic>
      <p:pic>
        <p:nvPicPr>
          <p:cNvPr id="531" name="Google Shape;531;p111"/>
          <p:cNvPicPr preferRelativeResize="0"/>
          <p:nvPr/>
        </p:nvPicPr>
        <p:blipFill>
          <a:blip r:embed="rId4">
            <a:alphaModFix/>
          </a:blip>
          <a:stretch>
            <a:fillRect/>
          </a:stretch>
        </p:blipFill>
        <p:spPr>
          <a:xfrm>
            <a:off x="7632725" y="2622700"/>
            <a:ext cx="690000" cy="69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12"/>
          <p:cNvSpPr txBox="1"/>
          <p:nvPr/>
        </p:nvSpPr>
        <p:spPr>
          <a:xfrm>
            <a:off x="457725" y="254300"/>
            <a:ext cx="526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Database </a:t>
            </a:r>
            <a:r>
              <a:rPr b="1" lang="es" sz="4000">
                <a:solidFill>
                  <a:schemeClr val="dk1"/>
                </a:solidFill>
                <a:latin typeface="DM Sans"/>
                <a:ea typeface="DM Sans"/>
                <a:cs typeface="DM Sans"/>
                <a:sym typeface="DM Sans"/>
              </a:rPr>
              <a:t>storage</a:t>
            </a:r>
            <a:endParaRPr b="1" i="0" sz="4000" u="none" cap="none" strike="noStrike">
              <a:solidFill>
                <a:schemeClr val="dk1"/>
              </a:solidFill>
              <a:latin typeface="DM Sans"/>
              <a:ea typeface="DM Sans"/>
              <a:cs typeface="DM Sans"/>
              <a:sym typeface="DM Sans"/>
            </a:endParaRPr>
          </a:p>
        </p:txBody>
      </p:sp>
      <p:pic>
        <p:nvPicPr>
          <p:cNvPr id="537" name="Google Shape;537;p112"/>
          <p:cNvPicPr preferRelativeResize="0"/>
          <p:nvPr/>
        </p:nvPicPr>
        <p:blipFill>
          <a:blip r:embed="rId3">
            <a:alphaModFix/>
          </a:blip>
          <a:stretch>
            <a:fillRect/>
          </a:stretch>
        </p:blipFill>
        <p:spPr>
          <a:xfrm>
            <a:off x="476081" y="2103986"/>
            <a:ext cx="556740" cy="869622"/>
          </a:xfrm>
          <a:prstGeom prst="rect">
            <a:avLst/>
          </a:prstGeom>
          <a:noFill/>
          <a:ln>
            <a:noFill/>
          </a:ln>
        </p:spPr>
      </p:pic>
      <p:sp>
        <p:nvSpPr>
          <p:cNvPr id="538" name="Google Shape;538;p112"/>
          <p:cNvSpPr txBox="1"/>
          <p:nvPr/>
        </p:nvSpPr>
        <p:spPr>
          <a:xfrm>
            <a:off x="10650" y="1728050"/>
            <a:ext cx="13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Servidor</a:t>
            </a:r>
            <a:endParaRPr>
              <a:latin typeface="DM Sans"/>
              <a:ea typeface="DM Sans"/>
              <a:cs typeface="DM Sans"/>
              <a:sym typeface="DM Sans"/>
            </a:endParaRPr>
          </a:p>
        </p:txBody>
      </p:sp>
      <p:sp>
        <p:nvSpPr>
          <p:cNvPr id="539" name="Google Shape;539;p112"/>
          <p:cNvSpPr txBox="1"/>
          <p:nvPr/>
        </p:nvSpPr>
        <p:spPr>
          <a:xfrm>
            <a:off x="10650" y="2997082"/>
            <a:ext cx="13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Sessions</a:t>
            </a:r>
            <a:endParaRPr>
              <a:latin typeface="DM Sans"/>
              <a:ea typeface="DM Sans"/>
              <a:cs typeface="DM Sans"/>
              <a:sym typeface="DM Sans"/>
            </a:endParaRPr>
          </a:p>
        </p:txBody>
      </p:sp>
      <p:pic>
        <p:nvPicPr>
          <p:cNvPr id="540" name="Google Shape;540;p112"/>
          <p:cNvPicPr preferRelativeResize="0"/>
          <p:nvPr/>
        </p:nvPicPr>
        <p:blipFill>
          <a:blip r:embed="rId3">
            <a:alphaModFix/>
          </a:blip>
          <a:stretch>
            <a:fillRect/>
          </a:stretch>
        </p:blipFill>
        <p:spPr>
          <a:xfrm>
            <a:off x="4572009" y="2136948"/>
            <a:ext cx="556740" cy="869622"/>
          </a:xfrm>
          <a:prstGeom prst="rect">
            <a:avLst/>
          </a:prstGeom>
          <a:noFill/>
          <a:ln cap="flat" cmpd="sng" w="9525">
            <a:solidFill>
              <a:srgbClr val="DCDCDC"/>
            </a:solidFill>
            <a:prstDash val="solid"/>
            <a:round/>
            <a:headEnd len="sm" w="sm" type="none"/>
            <a:tailEnd len="sm" w="sm" type="none"/>
          </a:ln>
        </p:spPr>
      </p:pic>
      <p:pic>
        <p:nvPicPr>
          <p:cNvPr id="541" name="Google Shape;541;p112"/>
          <p:cNvPicPr preferRelativeResize="0"/>
          <p:nvPr/>
        </p:nvPicPr>
        <p:blipFill>
          <a:blip r:embed="rId4">
            <a:alphaModFix/>
          </a:blip>
          <a:stretch>
            <a:fillRect/>
          </a:stretch>
        </p:blipFill>
        <p:spPr>
          <a:xfrm>
            <a:off x="1122161" y="2345324"/>
            <a:ext cx="704875" cy="452850"/>
          </a:xfrm>
          <a:prstGeom prst="rect">
            <a:avLst/>
          </a:prstGeom>
          <a:noFill/>
          <a:ln>
            <a:noFill/>
          </a:ln>
        </p:spPr>
      </p:pic>
      <p:sp>
        <p:nvSpPr>
          <p:cNvPr id="542" name="Google Shape;542;p112"/>
          <p:cNvSpPr txBox="1"/>
          <p:nvPr/>
        </p:nvSpPr>
        <p:spPr>
          <a:xfrm>
            <a:off x="4192826" y="1589600"/>
            <a:ext cx="185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Servidor muere por un momento</a:t>
            </a:r>
            <a:endParaRPr sz="1000">
              <a:latin typeface="DM Sans"/>
              <a:ea typeface="DM Sans"/>
              <a:cs typeface="DM Sans"/>
              <a:sym typeface="DM Sans"/>
            </a:endParaRPr>
          </a:p>
        </p:txBody>
      </p:sp>
      <p:sp>
        <p:nvSpPr>
          <p:cNvPr id="543" name="Google Shape;543;p112"/>
          <p:cNvSpPr/>
          <p:nvPr/>
        </p:nvSpPr>
        <p:spPr>
          <a:xfrm>
            <a:off x="4647653" y="2343648"/>
            <a:ext cx="321000" cy="30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2"/>
          <p:cNvSpPr/>
          <p:nvPr/>
        </p:nvSpPr>
        <p:spPr>
          <a:xfrm>
            <a:off x="536562" y="2312360"/>
            <a:ext cx="321000" cy="30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 name="Google Shape;545;p112"/>
          <p:cNvPicPr preferRelativeResize="0"/>
          <p:nvPr/>
        </p:nvPicPr>
        <p:blipFill>
          <a:blip r:embed="rId5">
            <a:alphaModFix/>
          </a:blip>
          <a:stretch>
            <a:fillRect/>
          </a:stretch>
        </p:blipFill>
        <p:spPr>
          <a:xfrm>
            <a:off x="4572009" y="2311147"/>
            <a:ext cx="215190" cy="184329"/>
          </a:xfrm>
          <a:prstGeom prst="rect">
            <a:avLst/>
          </a:prstGeom>
          <a:noFill/>
          <a:ln cap="flat" cmpd="sng" w="9525">
            <a:solidFill>
              <a:srgbClr val="CCCCCC"/>
            </a:solidFill>
            <a:prstDash val="solid"/>
            <a:round/>
            <a:headEnd len="sm" w="sm" type="none"/>
            <a:tailEnd len="sm" w="sm" type="none"/>
          </a:ln>
        </p:spPr>
      </p:pic>
      <p:pic>
        <p:nvPicPr>
          <p:cNvPr id="546" name="Google Shape;546;p112"/>
          <p:cNvPicPr preferRelativeResize="0"/>
          <p:nvPr/>
        </p:nvPicPr>
        <p:blipFill>
          <a:blip r:embed="rId5">
            <a:alphaModFix/>
          </a:blip>
          <a:stretch>
            <a:fillRect/>
          </a:stretch>
        </p:blipFill>
        <p:spPr>
          <a:xfrm>
            <a:off x="4836618" y="2311147"/>
            <a:ext cx="215190" cy="184329"/>
          </a:xfrm>
          <a:prstGeom prst="rect">
            <a:avLst/>
          </a:prstGeom>
          <a:noFill/>
          <a:ln cap="flat" cmpd="sng" w="9525">
            <a:solidFill>
              <a:srgbClr val="CCCCCC"/>
            </a:solidFill>
            <a:prstDash val="solid"/>
            <a:round/>
            <a:headEnd len="sm" w="sm" type="none"/>
            <a:tailEnd len="sm" w="sm" type="none"/>
          </a:ln>
        </p:spPr>
      </p:pic>
      <p:pic>
        <p:nvPicPr>
          <p:cNvPr id="547" name="Google Shape;547;p112"/>
          <p:cNvPicPr preferRelativeResize="0"/>
          <p:nvPr/>
        </p:nvPicPr>
        <p:blipFill rotWithShape="1">
          <a:blip r:embed="rId6">
            <a:alphaModFix/>
          </a:blip>
          <a:srcRect b="0" l="0" r="862" t="0"/>
          <a:stretch/>
        </p:blipFill>
        <p:spPr>
          <a:xfrm>
            <a:off x="4615942" y="2549407"/>
            <a:ext cx="384460" cy="150133"/>
          </a:xfrm>
          <a:prstGeom prst="rect">
            <a:avLst/>
          </a:prstGeom>
          <a:noFill/>
          <a:ln>
            <a:noFill/>
          </a:ln>
        </p:spPr>
      </p:pic>
      <p:pic>
        <p:nvPicPr>
          <p:cNvPr id="548" name="Google Shape;548;p112"/>
          <p:cNvPicPr preferRelativeResize="0"/>
          <p:nvPr/>
        </p:nvPicPr>
        <p:blipFill>
          <a:blip r:embed="rId4">
            <a:alphaModFix/>
          </a:blip>
          <a:stretch>
            <a:fillRect/>
          </a:stretch>
        </p:blipFill>
        <p:spPr>
          <a:xfrm>
            <a:off x="3455250" y="2443750"/>
            <a:ext cx="696100" cy="452850"/>
          </a:xfrm>
          <a:prstGeom prst="rect">
            <a:avLst/>
          </a:prstGeom>
          <a:noFill/>
          <a:ln>
            <a:noFill/>
          </a:ln>
        </p:spPr>
      </p:pic>
      <p:sp>
        <p:nvSpPr>
          <p:cNvPr id="549" name="Google Shape;549;p112"/>
          <p:cNvSpPr txBox="1"/>
          <p:nvPr/>
        </p:nvSpPr>
        <p:spPr>
          <a:xfrm>
            <a:off x="1532953" y="1681850"/>
            <a:ext cx="259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Servidor guarda las sesiones en una única base de datos</a:t>
            </a:r>
            <a:endParaRPr sz="1000">
              <a:latin typeface="DM Sans"/>
              <a:ea typeface="DM Sans"/>
              <a:cs typeface="DM Sans"/>
              <a:sym typeface="DM Sans"/>
            </a:endParaRPr>
          </a:p>
        </p:txBody>
      </p:sp>
      <p:sp>
        <p:nvSpPr>
          <p:cNvPr id="550" name="Google Shape;550;p112"/>
          <p:cNvSpPr txBox="1"/>
          <p:nvPr/>
        </p:nvSpPr>
        <p:spPr>
          <a:xfrm>
            <a:off x="3700400" y="3092588"/>
            <a:ext cx="259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La base de datos ni siquiera se entera.</a:t>
            </a:r>
            <a:endParaRPr sz="1000">
              <a:latin typeface="DM Sans"/>
              <a:ea typeface="DM Sans"/>
              <a:cs typeface="DM Sans"/>
              <a:sym typeface="DM Sans"/>
            </a:endParaRPr>
          </a:p>
        </p:txBody>
      </p:sp>
      <p:pic>
        <p:nvPicPr>
          <p:cNvPr id="551" name="Google Shape;551;p112"/>
          <p:cNvPicPr preferRelativeResize="0"/>
          <p:nvPr/>
        </p:nvPicPr>
        <p:blipFill>
          <a:blip r:embed="rId3">
            <a:alphaModFix/>
          </a:blip>
          <a:stretch>
            <a:fillRect/>
          </a:stretch>
        </p:blipFill>
        <p:spPr>
          <a:xfrm>
            <a:off x="2408200" y="2103986"/>
            <a:ext cx="556740" cy="869622"/>
          </a:xfrm>
          <a:prstGeom prst="rect">
            <a:avLst/>
          </a:prstGeom>
          <a:noFill/>
          <a:ln>
            <a:noFill/>
          </a:ln>
        </p:spPr>
      </p:pic>
      <p:sp>
        <p:nvSpPr>
          <p:cNvPr id="552" name="Google Shape;552;p112"/>
          <p:cNvSpPr/>
          <p:nvPr/>
        </p:nvSpPr>
        <p:spPr>
          <a:xfrm>
            <a:off x="2477557" y="2278185"/>
            <a:ext cx="321000" cy="30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112"/>
          <p:cNvPicPr preferRelativeResize="0"/>
          <p:nvPr/>
        </p:nvPicPr>
        <p:blipFill>
          <a:blip r:embed="rId3">
            <a:alphaModFix/>
          </a:blip>
          <a:stretch>
            <a:fillRect/>
          </a:stretch>
        </p:blipFill>
        <p:spPr>
          <a:xfrm>
            <a:off x="7217531" y="2136961"/>
            <a:ext cx="556740" cy="869622"/>
          </a:xfrm>
          <a:prstGeom prst="rect">
            <a:avLst/>
          </a:prstGeom>
          <a:noFill/>
          <a:ln>
            <a:noFill/>
          </a:ln>
        </p:spPr>
      </p:pic>
      <p:sp>
        <p:nvSpPr>
          <p:cNvPr id="554" name="Google Shape;554;p112"/>
          <p:cNvSpPr/>
          <p:nvPr/>
        </p:nvSpPr>
        <p:spPr>
          <a:xfrm>
            <a:off x="7278012" y="2345347"/>
            <a:ext cx="321000" cy="30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112"/>
          <p:cNvPicPr preferRelativeResize="0"/>
          <p:nvPr/>
        </p:nvPicPr>
        <p:blipFill>
          <a:blip r:embed="rId7">
            <a:alphaModFix/>
          </a:blip>
          <a:stretch>
            <a:fillRect/>
          </a:stretch>
        </p:blipFill>
        <p:spPr>
          <a:xfrm>
            <a:off x="63588" y="3491349"/>
            <a:ext cx="528748" cy="452850"/>
          </a:xfrm>
          <a:prstGeom prst="rect">
            <a:avLst/>
          </a:prstGeom>
          <a:noFill/>
          <a:ln>
            <a:noFill/>
          </a:ln>
        </p:spPr>
      </p:pic>
      <p:pic>
        <p:nvPicPr>
          <p:cNvPr id="556" name="Google Shape;556;p112"/>
          <p:cNvPicPr preferRelativeResize="0"/>
          <p:nvPr/>
        </p:nvPicPr>
        <p:blipFill>
          <a:blip r:embed="rId7">
            <a:alphaModFix/>
          </a:blip>
          <a:stretch>
            <a:fillRect/>
          </a:stretch>
        </p:blipFill>
        <p:spPr>
          <a:xfrm>
            <a:off x="443901" y="3450224"/>
            <a:ext cx="528748" cy="452850"/>
          </a:xfrm>
          <a:prstGeom prst="rect">
            <a:avLst/>
          </a:prstGeom>
          <a:noFill/>
          <a:ln>
            <a:noFill/>
          </a:ln>
        </p:spPr>
      </p:pic>
      <p:pic>
        <p:nvPicPr>
          <p:cNvPr id="557" name="Google Shape;557;p112"/>
          <p:cNvPicPr preferRelativeResize="0"/>
          <p:nvPr/>
        </p:nvPicPr>
        <p:blipFill>
          <a:blip r:embed="rId7">
            <a:alphaModFix/>
          </a:blip>
          <a:stretch>
            <a:fillRect/>
          </a:stretch>
        </p:blipFill>
        <p:spPr>
          <a:xfrm>
            <a:off x="765738" y="3443774"/>
            <a:ext cx="528748" cy="452850"/>
          </a:xfrm>
          <a:prstGeom prst="rect">
            <a:avLst/>
          </a:prstGeom>
          <a:noFill/>
          <a:ln>
            <a:noFill/>
          </a:ln>
        </p:spPr>
      </p:pic>
      <p:pic>
        <p:nvPicPr>
          <p:cNvPr id="558" name="Google Shape;558;p112"/>
          <p:cNvPicPr preferRelativeResize="0"/>
          <p:nvPr/>
        </p:nvPicPr>
        <p:blipFill>
          <a:blip r:embed="rId7">
            <a:alphaModFix/>
          </a:blip>
          <a:stretch>
            <a:fillRect/>
          </a:stretch>
        </p:blipFill>
        <p:spPr>
          <a:xfrm>
            <a:off x="1182888" y="3443774"/>
            <a:ext cx="528748" cy="452850"/>
          </a:xfrm>
          <a:prstGeom prst="rect">
            <a:avLst/>
          </a:prstGeom>
          <a:noFill/>
          <a:ln>
            <a:noFill/>
          </a:ln>
        </p:spPr>
      </p:pic>
      <p:pic>
        <p:nvPicPr>
          <p:cNvPr id="559" name="Google Shape;559;p112"/>
          <p:cNvPicPr preferRelativeResize="0"/>
          <p:nvPr/>
        </p:nvPicPr>
        <p:blipFill>
          <a:blip r:embed="rId4">
            <a:alphaModFix/>
          </a:blip>
          <a:stretch>
            <a:fillRect/>
          </a:stretch>
        </p:blipFill>
        <p:spPr>
          <a:xfrm>
            <a:off x="5465000" y="2443750"/>
            <a:ext cx="696100" cy="452850"/>
          </a:xfrm>
          <a:prstGeom prst="rect">
            <a:avLst/>
          </a:prstGeom>
          <a:noFill/>
          <a:ln>
            <a:noFill/>
          </a:ln>
        </p:spPr>
      </p:pic>
      <p:sp>
        <p:nvSpPr>
          <p:cNvPr id="560" name="Google Shape;560;p112"/>
          <p:cNvSpPr txBox="1"/>
          <p:nvPr/>
        </p:nvSpPr>
        <p:spPr>
          <a:xfrm>
            <a:off x="6362350" y="1349850"/>
            <a:ext cx="2478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Servidor vuelve a funcionar, consulta las sessions de la base de datos y el usuario nunca se enteró de la caída.</a:t>
            </a:r>
            <a:endParaRPr sz="1000">
              <a:latin typeface="DM Sans"/>
              <a:ea typeface="DM Sans"/>
              <a:cs typeface="DM Sans"/>
              <a:sym typeface="DM Sans"/>
            </a:endParaRPr>
          </a:p>
        </p:txBody>
      </p:sp>
      <p:pic>
        <p:nvPicPr>
          <p:cNvPr id="561" name="Google Shape;561;p112"/>
          <p:cNvPicPr preferRelativeResize="0"/>
          <p:nvPr/>
        </p:nvPicPr>
        <p:blipFill>
          <a:blip r:embed="rId8">
            <a:alphaModFix/>
          </a:blip>
          <a:stretch>
            <a:fillRect/>
          </a:stretch>
        </p:blipFill>
        <p:spPr>
          <a:xfrm>
            <a:off x="2248806" y="3223388"/>
            <a:ext cx="1094250" cy="1094250"/>
          </a:xfrm>
          <a:prstGeom prst="rect">
            <a:avLst/>
          </a:prstGeom>
          <a:noFill/>
          <a:ln>
            <a:noFill/>
          </a:ln>
        </p:spPr>
      </p:pic>
      <p:pic>
        <p:nvPicPr>
          <p:cNvPr id="562" name="Google Shape;562;p112"/>
          <p:cNvPicPr preferRelativeResize="0"/>
          <p:nvPr/>
        </p:nvPicPr>
        <p:blipFill>
          <a:blip r:embed="rId7">
            <a:alphaModFix/>
          </a:blip>
          <a:stretch>
            <a:fillRect/>
          </a:stretch>
        </p:blipFill>
        <p:spPr>
          <a:xfrm>
            <a:off x="2492393" y="3420587"/>
            <a:ext cx="281964" cy="241500"/>
          </a:xfrm>
          <a:prstGeom prst="rect">
            <a:avLst/>
          </a:prstGeom>
          <a:noFill/>
          <a:ln>
            <a:noFill/>
          </a:ln>
        </p:spPr>
      </p:pic>
      <p:pic>
        <p:nvPicPr>
          <p:cNvPr id="563" name="Google Shape;563;p112"/>
          <p:cNvPicPr preferRelativeResize="0"/>
          <p:nvPr/>
        </p:nvPicPr>
        <p:blipFill>
          <a:blip r:embed="rId7">
            <a:alphaModFix/>
          </a:blip>
          <a:stretch>
            <a:fillRect/>
          </a:stretch>
        </p:blipFill>
        <p:spPr>
          <a:xfrm>
            <a:off x="2644793" y="3572987"/>
            <a:ext cx="281964" cy="241500"/>
          </a:xfrm>
          <a:prstGeom prst="rect">
            <a:avLst/>
          </a:prstGeom>
          <a:noFill/>
          <a:ln>
            <a:noFill/>
          </a:ln>
        </p:spPr>
      </p:pic>
      <p:pic>
        <p:nvPicPr>
          <p:cNvPr id="564" name="Google Shape;564;p112"/>
          <p:cNvPicPr preferRelativeResize="0"/>
          <p:nvPr/>
        </p:nvPicPr>
        <p:blipFill>
          <a:blip r:embed="rId7">
            <a:alphaModFix/>
          </a:blip>
          <a:stretch>
            <a:fillRect/>
          </a:stretch>
        </p:blipFill>
        <p:spPr>
          <a:xfrm>
            <a:off x="2797193" y="3725387"/>
            <a:ext cx="281964" cy="241500"/>
          </a:xfrm>
          <a:prstGeom prst="rect">
            <a:avLst/>
          </a:prstGeom>
          <a:noFill/>
          <a:ln>
            <a:noFill/>
          </a:ln>
        </p:spPr>
      </p:pic>
      <p:pic>
        <p:nvPicPr>
          <p:cNvPr id="565" name="Google Shape;565;p112"/>
          <p:cNvPicPr preferRelativeResize="0"/>
          <p:nvPr/>
        </p:nvPicPr>
        <p:blipFill>
          <a:blip r:embed="rId7">
            <a:alphaModFix/>
          </a:blip>
          <a:stretch>
            <a:fillRect/>
          </a:stretch>
        </p:blipFill>
        <p:spPr>
          <a:xfrm>
            <a:off x="2393343" y="3898387"/>
            <a:ext cx="281964" cy="241500"/>
          </a:xfrm>
          <a:prstGeom prst="rect">
            <a:avLst/>
          </a:prstGeom>
          <a:noFill/>
          <a:ln>
            <a:noFill/>
          </a:ln>
        </p:spPr>
      </p:pic>
      <p:pic>
        <p:nvPicPr>
          <p:cNvPr id="566" name="Google Shape;566;p112"/>
          <p:cNvPicPr preferRelativeResize="0"/>
          <p:nvPr/>
        </p:nvPicPr>
        <p:blipFill>
          <a:blip r:embed="rId7">
            <a:alphaModFix/>
          </a:blip>
          <a:stretch>
            <a:fillRect/>
          </a:stretch>
        </p:blipFill>
        <p:spPr>
          <a:xfrm>
            <a:off x="2859918" y="3476249"/>
            <a:ext cx="281964" cy="241500"/>
          </a:xfrm>
          <a:prstGeom prst="rect">
            <a:avLst/>
          </a:prstGeom>
          <a:noFill/>
          <a:ln>
            <a:noFill/>
          </a:ln>
        </p:spPr>
      </p:pic>
      <p:pic>
        <p:nvPicPr>
          <p:cNvPr id="567" name="Google Shape;567;p112"/>
          <p:cNvPicPr preferRelativeResize="0"/>
          <p:nvPr/>
        </p:nvPicPr>
        <p:blipFill>
          <a:blip r:embed="rId7">
            <a:alphaModFix/>
          </a:blip>
          <a:stretch>
            <a:fillRect/>
          </a:stretch>
        </p:blipFill>
        <p:spPr>
          <a:xfrm>
            <a:off x="2414968" y="3649762"/>
            <a:ext cx="281964" cy="241500"/>
          </a:xfrm>
          <a:prstGeom prst="rect">
            <a:avLst/>
          </a:prstGeom>
          <a:noFill/>
          <a:ln>
            <a:noFill/>
          </a:ln>
        </p:spPr>
      </p:pic>
      <p:pic>
        <p:nvPicPr>
          <p:cNvPr id="568" name="Google Shape;568;p112"/>
          <p:cNvPicPr preferRelativeResize="0"/>
          <p:nvPr/>
        </p:nvPicPr>
        <p:blipFill>
          <a:blip r:embed="rId7">
            <a:alphaModFix/>
          </a:blip>
          <a:stretch>
            <a:fillRect/>
          </a:stretch>
        </p:blipFill>
        <p:spPr>
          <a:xfrm>
            <a:off x="2567368" y="3802162"/>
            <a:ext cx="281964" cy="241500"/>
          </a:xfrm>
          <a:prstGeom prst="rect">
            <a:avLst/>
          </a:prstGeom>
          <a:noFill/>
          <a:ln>
            <a:noFill/>
          </a:ln>
        </p:spPr>
      </p:pic>
      <p:pic>
        <p:nvPicPr>
          <p:cNvPr id="569" name="Google Shape;569;p112"/>
          <p:cNvPicPr preferRelativeResize="0"/>
          <p:nvPr/>
        </p:nvPicPr>
        <p:blipFill>
          <a:blip r:embed="rId7">
            <a:alphaModFix/>
          </a:blip>
          <a:stretch>
            <a:fillRect/>
          </a:stretch>
        </p:blipFill>
        <p:spPr>
          <a:xfrm>
            <a:off x="2719768" y="3954562"/>
            <a:ext cx="281964" cy="241500"/>
          </a:xfrm>
          <a:prstGeom prst="rect">
            <a:avLst/>
          </a:prstGeom>
          <a:noFill/>
          <a:ln>
            <a:noFill/>
          </a:ln>
        </p:spPr>
      </p:pic>
      <p:pic>
        <p:nvPicPr>
          <p:cNvPr id="570" name="Google Shape;570;p112"/>
          <p:cNvPicPr preferRelativeResize="0"/>
          <p:nvPr/>
        </p:nvPicPr>
        <p:blipFill>
          <a:blip r:embed="rId8">
            <a:alphaModFix/>
          </a:blip>
          <a:stretch>
            <a:fillRect/>
          </a:stretch>
        </p:blipFill>
        <p:spPr>
          <a:xfrm>
            <a:off x="4449131" y="3320113"/>
            <a:ext cx="1094250" cy="1094250"/>
          </a:xfrm>
          <a:prstGeom prst="rect">
            <a:avLst/>
          </a:prstGeom>
          <a:noFill/>
          <a:ln>
            <a:noFill/>
          </a:ln>
        </p:spPr>
      </p:pic>
      <p:pic>
        <p:nvPicPr>
          <p:cNvPr id="571" name="Google Shape;571;p112"/>
          <p:cNvPicPr preferRelativeResize="0"/>
          <p:nvPr/>
        </p:nvPicPr>
        <p:blipFill>
          <a:blip r:embed="rId7">
            <a:alphaModFix/>
          </a:blip>
          <a:stretch>
            <a:fillRect/>
          </a:stretch>
        </p:blipFill>
        <p:spPr>
          <a:xfrm>
            <a:off x="4692718" y="3517312"/>
            <a:ext cx="281964" cy="241500"/>
          </a:xfrm>
          <a:prstGeom prst="rect">
            <a:avLst/>
          </a:prstGeom>
          <a:noFill/>
          <a:ln>
            <a:noFill/>
          </a:ln>
        </p:spPr>
      </p:pic>
      <p:pic>
        <p:nvPicPr>
          <p:cNvPr id="572" name="Google Shape;572;p112"/>
          <p:cNvPicPr preferRelativeResize="0"/>
          <p:nvPr/>
        </p:nvPicPr>
        <p:blipFill>
          <a:blip r:embed="rId7">
            <a:alphaModFix/>
          </a:blip>
          <a:stretch>
            <a:fillRect/>
          </a:stretch>
        </p:blipFill>
        <p:spPr>
          <a:xfrm>
            <a:off x="4845118" y="3669712"/>
            <a:ext cx="281964" cy="241500"/>
          </a:xfrm>
          <a:prstGeom prst="rect">
            <a:avLst/>
          </a:prstGeom>
          <a:noFill/>
          <a:ln>
            <a:noFill/>
          </a:ln>
        </p:spPr>
      </p:pic>
      <p:pic>
        <p:nvPicPr>
          <p:cNvPr id="573" name="Google Shape;573;p112"/>
          <p:cNvPicPr preferRelativeResize="0"/>
          <p:nvPr/>
        </p:nvPicPr>
        <p:blipFill>
          <a:blip r:embed="rId7">
            <a:alphaModFix/>
          </a:blip>
          <a:stretch>
            <a:fillRect/>
          </a:stretch>
        </p:blipFill>
        <p:spPr>
          <a:xfrm>
            <a:off x="4997518" y="3822112"/>
            <a:ext cx="281964" cy="241500"/>
          </a:xfrm>
          <a:prstGeom prst="rect">
            <a:avLst/>
          </a:prstGeom>
          <a:noFill/>
          <a:ln>
            <a:noFill/>
          </a:ln>
        </p:spPr>
      </p:pic>
      <p:pic>
        <p:nvPicPr>
          <p:cNvPr id="574" name="Google Shape;574;p112"/>
          <p:cNvPicPr preferRelativeResize="0"/>
          <p:nvPr/>
        </p:nvPicPr>
        <p:blipFill>
          <a:blip r:embed="rId7">
            <a:alphaModFix/>
          </a:blip>
          <a:stretch>
            <a:fillRect/>
          </a:stretch>
        </p:blipFill>
        <p:spPr>
          <a:xfrm>
            <a:off x="4593668" y="3995112"/>
            <a:ext cx="281964" cy="241500"/>
          </a:xfrm>
          <a:prstGeom prst="rect">
            <a:avLst/>
          </a:prstGeom>
          <a:noFill/>
          <a:ln>
            <a:noFill/>
          </a:ln>
        </p:spPr>
      </p:pic>
      <p:pic>
        <p:nvPicPr>
          <p:cNvPr id="575" name="Google Shape;575;p112"/>
          <p:cNvPicPr preferRelativeResize="0"/>
          <p:nvPr/>
        </p:nvPicPr>
        <p:blipFill>
          <a:blip r:embed="rId7">
            <a:alphaModFix/>
          </a:blip>
          <a:stretch>
            <a:fillRect/>
          </a:stretch>
        </p:blipFill>
        <p:spPr>
          <a:xfrm>
            <a:off x="5060243" y="3572974"/>
            <a:ext cx="281964" cy="241500"/>
          </a:xfrm>
          <a:prstGeom prst="rect">
            <a:avLst/>
          </a:prstGeom>
          <a:noFill/>
          <a:ln>
            <a:noFill/>
          </a:ln>
        </p:spPr>
      </p:pic>
      <p:pic>
        <p:nvPicPr>
          <p:cNvPr id="576" name="Google Shape;576;p112"/>
          <p:cNvPicPr preferRelativeResize="0"/>
          <p:nvPr/>
        </p:nvPicPr>
        <p:blipFill>
          <a:blip r:embed="rId7">
            <a:alphaModFix/>
          </a:blip>
          <a:stretch>
            <a:fillRect/>
          </a:stretch>
        </p:blipFill>
        <p:spPr>
          <a:xfrm>
            <a:off x="4615293" y="3746487"/>
            <a:ext cx="281964" cy="241500"/>
          </a:xfrm>
          <a:prstGeom prst="rect">
            <a:avLst/>
          </a:prstGeom>
          <a:noFill/>
          <a:ln>
            <a:noFill/>
          </a:ln>
        </p:spPr>
      </p:pic>
      <p:pic>
        <p:nvPicPr>
          <p:cNvPr id="577" name="Google Shape;577;p112"/>
          <p:cNvPicPr preferRelativeResize="0"/>
          <p:nvPr/>
        </p:nvPicPr>
        <p:blipFill>
          <a:blip r:embed="rId7">
            <a:alphaModFix/>
          </a:blip>
          <a:stretch>
            <a:fillRect/>
          </a:stretch>
        </p:blipFill>
        <p:spPr>
          <a:xfrm>
            <a:off x="4767693" y="3898887"/>
            <a:ext cx="281964" cy="241500"/>
          </a:xfrm>
          <a:prstGeom prst="rect">
            <a:avLst/>
          </a:prstGeom>
          <a:noFill/>
          <a:ln>
            <a:noFill/>
          </a:ln>
        </p:spPr>
      </p:pic>
      <p:pic>
        <p:nvPicPr>
          <p:cNvPr id="578" name="Google Shape;578;p112"/>
          <p:cNvPicPr preferRelativeResize="0"/>
          <p:nvPr/>
        </p:nvPicPr>
        <p:blipFill>
          <a:blip r:embed="rId7">
            <a:alphaModFix/>
          </a:blip>
          <a:stretch>
            <a:fillRect/>
          </a:stretch>
        </p:blipFill>
        <p:spPr>
          <a:xfrm>
            <a:off x="4920093" y="4051287"/>
            <a:ext cx="281964" cy="241500"/>
          </a:xfrm>
          <a:prstGeom prst="rect">
            <a:avLst/>
          </a:prstGeom>
          <a:noFill/>
          <a:ln>
            <a:noFill/>
          </a:ln>
        </p:spPr>
      </p:pic>
      <p:pic>
        <p:nvPicPr>
          <p:cNvPr id="579" name="Google Shape;579;p112"/>
          <p:cNvPicPr preferRelativeResize="0"/>
          <p:nvPr/>
        </p:nvPicPr>
        <p:blipFill>
          <a:blip r:embed="rId8">
            <a:alphaModFix/>
          </a:blip>
          <a:stretch>
            <a:fillRect/>
          </a:stretch>
        </p:blipFill>
        <p:spPr>
          <a:xfrm>
            <a:off x="7065756" y="3223363"/>
            <a:ext cx="1094250" cy="1094250"/>
          </a:xfrm>
          <a:prstGeom prst="rect">
            <a:avLst/>
          </a:prstGeom>
          <a:noFill/>
          <a:ln>
            <a:noFill/>
          </a:ln>
        </p:spPr>
      </p:pic>
      <p:pic>
        <p:nvPicPr>
          <p:cNvPr id="580" name="Google Shape;580;p112"/>
          <p:cNvPicPr preferRelativeResize="0"/>
          <p:nvPr/>
        </p:nvPicPr>
        <p:blipFill>
          <a:blip r:embed="rId7">
            <a:alphaModFix/>
          </a:blip>
          <a:stretch>
            <a:fillRect/>
          </a:stretch>
        </p:blipFill>
        <p:spPr>
          <a:xfrm>
            <a:off x="7309343" y="3420562"/>
            <a:ext cx="281964" cy="241500"/>
          </a:xfrm>
          <a:prstGeom prst="rect">
            <a:avLst/>
          </a:prstGeom>
          <a:noFill/>
          <a:ln>
            <a:noFill/>
          </a:ln>
        </p:spPr>
      </p:pic>
      <p:pic>
        <p:nvPicPr>
          <p:cNvPr id="581" name="Google Shape;581;p112"/>
          <p:cNvPicPr preferRelativeResize="0"/>
          <p:nvPr/>
        </p:nvPicPr>
        <p:blipFill>
          <a:blip r:embed="rId7">
            <a:alphaModFix/>
          </a:blip>
          <a:stretch>
            <a:fillRect/>
          </a:stretch>
        </p:blipFill>
        <p:spPr>
          <a:xfrm>
            <a:off x="7461743" y="3572962"/>
            <a:ext cx="281964" cy="241500"/>
          </a:xfrm>
          <a:prstGeom prst="rect">
            <a:avLst/>
          </a:prstGeom>
          <a:noFill/>
          <a:ln>
            <a:noFill/>
          </a:ln>
        </p:spPr>
      </p:pic>
      <p:pic>
        <p:nvPicPr>
          <p:cNvPr id="582" name="Google Shape;582;p112"/>
          <p:cNvPicPr preferRelativeResize="0"/>
          <p:nvPr/>
        </p:nvPicPr>
        <p:blipFill>
          <a:blip r:embed="rId7">
            <a:alphaModFix/>
          </a:blip>
          <a:stretch>
            <a:fillRect/>
          </a:stretch>
        </p:blipFill>
        <p:spPr>
          <a:xfrm>
            <a:off x="7614143" y="3725362"/>
            <a:ext cx="281964" cy="241500"/>
          </a:xfrm>
          <a:prstGeom prst="rect">
            <a:avLst/>
          </a:prstGeom>
          <a:noFill/>
          <a:ln>
            <a:noFill/>
          </a:ln>
        </p:spPr>
      </p:pic>
      <p:pic>
        <p:nvPicPr>
          <p:cNvPr id="583" name="Google Shape;583;p112"/>
          <p:cNvPicPr preferRelativeResize="0"/>
          <p:nvPr/>
        </p:nvPicPr>
        <p:blipFill>
          <a:blip r:embed="rId7">
            <a:alphaModFix/>
          </a:blip>
          <a:stretch>
            <a:fillRect/>
          </a:stretch>
        </p:blipFill>
        <p:spPr>
          <a:xfrm>
            <a:off x="7210293" y="3898362"/>
            <a:ext cx="281964" cy="241500"/>
          </a:xfrm>
          <a:prstGeom prst="rect">
            <a:avLst/>
          </a:prstGeom>
          <a:noFill/>
          <a:ln>
            <a:noFill/>
          </a:ln>
        </p:spPr>
      </p:pic>
      <p:pic>
        <p:nvPicPr>
          <p:cNvPr id="584" name="Google Shape;584;p112"/>
          <p:cNvPicPr preferRelativeResize="0"/>
          <p:nvPr/>
        </p:nvPicPr>
        <p:blipFill>
          <a:blip r:embed="rId7">
            <a:alphaModFix/>
          </a:blip>
          <a:stretch>
            <a:fillRect/>
          </a:stretch>
        </p:blipFill>
        <p:spPr>
          <a:xfrm>
            <a:off x="7676868" y="3476224"/>
            <a:ext cx="281964" cy="241500"/>
          </a:xfrm>
          <a:prstGeom prst="rect">
            <a:avLst/>
          </a:prstGeom>
          <a:noFill/>
          <a:ln>
            <a:noFill/>
          </a:ln>
        </p:spPr>
      </p:pic>
      <p:pic>
        <p:nvPicPr>
          <p:cNvPr id="585" name="Google Shape;585;p112"/>
          <p:cNvPicPr preferRelativeResize="0"/>
          <p:nvPr/>
        </p:nvPicPr>
        <p:blipFill>
          <a:blip r:embed="rId7">
            <a:alphaModFix/>
          </a:blip>
          <a:stretch>
            <a:fillRect/>
          </a:stretch>
        </p:blipFill>
        <p:spPr>
          <a:xfrm>
            <a:off x="7231918" y="3649737"/>
            <a:ext cx="281964" cy="241500"/>
          </a:xfrm>
          <a:prstGeom prst="rect">
            <a:avLst/>
          </a:prstGeom>
          <a:noFill/>
          <a:ln>
            <a:noFill/>
          </a:ln>
        </p:spPr>
      </p:pic>
      <p:pic>
        <p:nvPicPr>
          <p:cNvPr id="586" name="Google Shape;586;p112"/>
          <p:cNvPicPr preferRelativeResize="0"/>
          <p:nvPr/>
        </p:nvPicPr>
        <p:blipFill>
          <a:blip r:embed="rId7">
            <a:alphaModFix/>
          </a:blip>
          <a:stretch>
            <a:fillRect/>
          </a:stretch>
        </p:blipFill>
        <p:spPr>
          <a:xfrm>
            <a:off x="7384318" y="3802137"/>
            <a:ext cx="281964" cy="241500"/>
          </a:xfrm>
          <a:prstGeom prst="rect">
            <a:avLst/>
          </a:prstGeom>
          <a:noFill/>
          <a:ln>
            <a:noFill/>
          </a:ln>
        </p:spPr>
      </p:pic>
      <p:pic>
        <p:nvPicPr>
          <p:cNvPr id="587" name="Google Shape;587;p112"/>
          <p:cNvPicPr preferRelativeResize="0"/>
          <p:nvPr/>
        </p:nvPicPr>
        <p:blipFill>
          <a:blip r:embed="rId7">
            <a:alphaModFix/>
          </a:blip>
          <a:stretch>
            <a:fillRect/>
          </a:stretch>
        </p:blipFill>
        <p:spPr>
          <a:xfrm>
            <a:off x="7536718" y="3954537"/>
            <a:ext cx="281964" cy="24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95"/>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Cookies, Sessions &amp; Storage II</a:t>
            </a:r>
            <a:endParaRPr b="1" i="0" sz="4000" u="none" cap="none" strike="noStrike">
              <a:solidFill>
                <a:srgbClr val="EAFF6A"/>
              </a:solidFill>
              <a:latin typeface="DM Sans"/>
              <a:ea typeface="DM Sans"/>
              <a:cs typeface="DM Sans"/>
              <a:sym typeface="DM Sans"/>
            </a:endParaRPr>
          </a:p>
        </p:txBody>
      </p:sp>
      <p:sp>
        <p:nvSpPr>
          <p:cNvPr id="309" name="Google Shape;309;p9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02.  DISEÑO Y ARQUITECTURA BACKEND </a:t>
            </a:r>
            <a:r>
              <a:rPr b="0" i="0" lang="es" sz="1800" u="none" cap="none" strike="noStrike">
                <a:solidFill>
                  <a:schemeClr val="lt1"/>
                </a:solidFill>
                <a:latin typeface="DM Sans"/>
                <a:ea typeface="DM Sans"/>
                <a:cs typeface="DM Sans"/>
                <a:sym typeface="DM Sans"/>
              </a:rPr>
              <a:t> </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13"/>
          <p:cNvSpPr txBox="1"/>
          <p:nvPr/>
        </p:nvSpPr>
        <p:spPr>
          <a:xfrm>
            <a:off x="192600" y="139650"/>
            <a:ext cx="5619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Lo primero será contar con nuestra connection string</a:t>
            </a:r>
            <a:endParaRPr b="1" i="0" sz="4000" u="none" cap="none" strike="noStrike">
              <a:solidFill>
                <a:schemeClr val="dk1"/>
              </a:solidFill>
              <a:latin typeface="DM Sans"/>
              <a:ea typeface="DM Sans"/>
              <a:cs typeface="DM Sans"/>
              <a:sym typeface="DM Sans"/>
            </a:endParaRPr>
          </a:p>
        </p:txBody>
      </p:sp>
      <p:sp>
        <p:nvSpPr>
          <p:cNvPr id="593" name="Google Shape;593;p113"/>
          <p:cNvSpPr txBox="1"/>
          <p:nvPr/>
        </p:nvSpPr>
        <p:spPr>
          <a:xfrm>
            <a:off x="348300" y="2155575"/>
            <a:ext cx="530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En este punto, podremos utilizar Mongo Atlas como DB en la nube. Si no contamos con un usuario en Mongo Atlas procederemos a crear una cuenta gratuita siguiendo los pasos enlistados a continuación…</a:t>
            </a:r>
            <a:endParaRPr sz="1300">
              <a:latin typeface="DM Sans"/>
              <a:ea typeface="DM Sans"/>
              <a:cs typeface="DM Sans"/>
              <a:sym typeface="DM Sans"/>
            </a:endParaRPr>
          </a:p>
        </p:txBody>
      </p:sp>
      <p:pic>
        <p:nvPicPr>
          <p:cNvPr id="594" name="Google Shape;594;p113"/>
          <p:cNvPicPr preferRelativeResize="0"/>
          <p:nvPr/>
        </p:nvPicPr>
        <p:blipFill>
          <a:blip r:embed="rId3">
            <a:alphaModFix/>
          </a:blip>
          <a:stretch>
            <a:fillRect/>
          </a:stretch>
        </p:blipFill>
        <p:spPr>
          <a:xfrm>
            <a:off x="5656500" y="2737100"/>
            <a:ext cx="3372575" cy="1365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14"/>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Configuración</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de Mongo Atlas </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15"/>
          <p:cNvSpPr txBox="1"/>
          <p:nvPr/>
        </p:nvSpPr>
        <p:spPr>
          <a:xfrm>
            <a:off x="420175" y="91830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1. Realizar el Registro en el </a:t>
            </a:r>
            <a:r>
              <a:rPr b="1" lang="es" sz="4000" u="sng">
                <a:solidFill>
                  <a:schemeClr val="hlink"/>
                </a:solidFill>
                <a:latin typeface="DM Sans"/>
                <a:ea typeface="DM Sans"/>
                <a:cs typeface="DM Sans"/>
                <a:sym typeface="DM Sans"/>
                <a:hlinkClick r:id="rId3"/>
              </a:rPr>
              <a:t>sitio</a:t>
            </a:r>
            <a:endParaRPr b="1" i="0" sz="4000" u="none" cap="none" strike="noStrike">
              <a:solidFill>
                <a:schemeClr val="dk1"/>
              </a:solidFill>
              <a:latin typeface="DM Sans"/>
              <a:ea typeface="DM Sans"/>
              <a:cs typeface="DM Sans"/>
              <a:sym typeface="DM Sans"/>
            </a:endParaRPr>
          </a:p>
        </p:txBody>
      </p:sp>
      <p:grpSp>
        <p:nvGrpSpPr>
          <p:cNvPr id="605" name="Google Shape;605;p115"/>
          <p:cNvGrpSpPr/>
          <p:nvPr/>
        </p:nvGrpSpPr>
        <p:grpSpPr>
          <a:xfrm>
            <a:off x="457718" y="468299"/>
            <a:ext cx="431074" cy="431074"/>
            <a:chOff x="7605951" y="217673"/>
            <a:chExt cx="738900" cy="738900"/>
          </a:xfrm>
        </p:grpSpPr>
        <p:sp>
          <p:nvSpPr>
            <p:cNvPr id="606" name="Google Shape;606;p115"/>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7" name="Google Shape;607;p115"/>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08" name="Google Shape;608;p115"/>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APROXIMACIÓN AL PROCESO</a:t>
            </a:r>
            <a:endParaRPr>
              <a:latin typeface="DM Sans"/>
              <a:ea typeface="DM Sans"/>
              <a:cs typeface="DM Sans"/>
              <a:sym typeface="DM Sans"/>
            </a:endParaRPr>
          </a:p>
        </p:txBody>
      </p:sp>
      <p:pic>
        <p:nvPicPr>
          <p:cNvPr id="609" name="Google Shape;609;p115"/>
          <p:cNvPicPr preferRelativeResize="0"/>
          <p:nvPr/>
        </p:nvPicPr>
        <p:blipFill>
          <a:blip r:embed="rId5">
            <a:alphaModFix/>
          </a:blip>
          <a:stretch>
            <a:fillRect/>
          </a:stretch>
        </p:blipFill>
        <p:spPr>
          <a:xfrm>
            <a:off x="5868650" y="334475"/>
            <a:ext cx="2601250" cy="4238000"/>
          </a:xfrm>
          <a:prstGeom prst="rect">
            <a:avLst/>
          </a:prstGeom>
          <a:noFill/>
          <a:ln>
            <a:noFill/>
          </a:ln>
        </p:spPr>
      </p:pic>
      <p:sp>
        <p:nvSpPr>
          <p:cNvPr id="610" name="Google Shape;610;p115"/>
          <p:cNvSpPr txBox="1"/>
          <p:nvPr/>
        </p:nvSpPr>
        <p:spPr>
          <a:xfrm>
            <a:off x="420175" y="2472475"/>
            <a:ext cx="5011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El registro puede realizarse mediante el formulario o mediante una cuenta Google.</a:t>
            </a:r>
            <a:endParaRPr sz="130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16"/>
          <p:cNvSpPr txBox="1"/>
          <p:nvPr/>
        </p:nvSpPr>
        <p:spPr>
          <a:xfrm>
            <a:off x="1059225" y="799250"/>
            <a:ext cx="6914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lt1"/>
                </a:solidFill>
                <a:latin typeface="DM Sans"/>
                <a:ea typeface="DM Sans"/>
                <a:cs typeface="DM Sans"/>
                <a:sym typeface="DM Sans"/>
              </a:rPr>
              <a:t>2</a:t>
            </a:r>
            <a:r>
              <a:rPr b="1" lang="es" sz="3000">
                <a:solidFill>
                  <a:schemeClr val="lt1"/>
                </a:solidFill>
                <a:latin typeface="DM Sans"/>
                <a:ea typeface="DM Sans"/>
                <a:cs typeface="DM Sans"/>
                <a:sym typeface="DM Sans"/>
              </a:rPr>
              <a:t>. Seleccionamos la opción gratuita</a:t>
            </a:r>
            <a:endParaRPr b="1" sz="3000">
              <a:solidFill>
                <a:schemeClr val="lt1"/>
              </a:solidFill>
              <a:latin typeface="DM Sans"/>
              <a:ea typeface="DM Sans"/>
              <a:cs typeface="DM Sans"/>
              <a:sym typeface="DM Sans"/>
            </a:endParaRPr>
          </a:p>
        </p:txBody>
      </p:sp>
      <p:grpSp>
        <p:nvGrpSpPr>
          <p:cNvPr id="616" name="Google Shape;616;p116"/>
          <p:cNvGrpSpPr/>
          <p:nvPr/>
        </p:nvGrpSpPr>
        <p:grpSpPr>
          <a:xfrm>
            <a:off x="547243" y="405224"/>
            <a:ext cx="431074" cy="431074"/>
            <a:chOff x="7605951" y="217673"/>
            <a:chExt cx="738900" cy="738900"/>
          </a:xfrm>
        </p:grpSpPr>
        <p:sp>
          <p:nvSpPr>
            <p:cNvPr id="617" name="Google Shape;617;p116"/>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8" name="Google Shape;618;p116"/>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19" name="Google Shape;619;p116"/>
          <p:cNvSpPr txBox="1"/>
          <p:nvPr/>
        </p:nvSpPr>
        <p:spPr>
          <a:xfrm>
            <a:off x="1059225" y="405188"/>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pic>
        <p:nvPicPr>
          <p:cNvPr id="620" name="Google Shape;620;p116"/>
          <p:cNvPicPr preferRelativeResize="0"/>
          <p:nvPr/>
        </p:nvPicPr>
        <p:blipFill>
          <a:blip r:embed="rId4">
            <a:alphaModFix/>
          </a:blip>
          <a:stretch>
            <a:fillRect/>
          </a:stretch>
        </p:blipFill>
        <p:spPr>
          <a:xfrm>
            <a:off x="1818275" y="1730700"/>
            <a:ext cx="5507426" cy="3098474"/>
          </a:xfrm>
          <a:prstGeom prst="rect">
            <a:avLst/>
          </a:prstGeom>
          <a:noFill/>
          <a:ln cap="flat" cmpd="sng" w="9525">
            <a:solidFill>
              <a:schemeClr val="dk2"/>
            </a:solidFill>
            <a:prstDash val="solid"/>
            <a:round/>
            <a:headEnd len="sm" w="sm" type="none"/>
            <a:tailEnd len="sm" w="sm" type="none"/>
          </a:ln>
        </p:spPr>
      </p:pic>
      <p:sp>
        <p:nvSpPr>
          <p:cNvPr id="621" name="Google Shape;621;p116"/>
          <p:cNvSpPr txBox="1"/>
          <p:nvPr/>
        </p:nvSpPr>
        <p:spPr>
          <a:xfrm>
            <a:off x="2129400" y="1269000"/>
            <a:ext cx="488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000">
                <a:solidFill>
                  <a:schemeClr val="lt1"/>
                </a:solidFill>
                <a:latin typeface="DM Sans"/>
                <a:ea typeface="DM Sans"/>
                <a:cs typeface="DM Sans"/>
                <a:sym typeface="DM Sans"/>
              </a:rPr>
              <a:t>(En la creación de nuestro Cluster)</a:t>
            </a:r>
            <a:endParaRPr b="1" sz="2000">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117"/>
          <p:cNvPicPr preferRelativeResize="0"/>
          <p:nvPr/>
        </p:nvPicPr>
        <p:blipFill rotWithShape="1">
          <a:blip r:embed="rId3">
            <a:alphaModFix/>
          </a:blip>
          <a:srcRect b="0" l="1961" r="3287" t="9608"/>
          <a:stretch/>
        </p:blipFill>
        <p:spPr>
          <a:xfrm>
            <a:off x="1384850" y="1832475"/>
            <a:ext cx="6374300" cy="2827325"/>
          </a:xfrm>
          <a:prstGeom prst="rect">
            <a:avLst/>
          </a:prstGeom>
          <a:noFill/>
          <a:ln>
            <a:noFill/>
          </a:ln>
        </p:spPr>
      </p:pic>
      <p:sp>
        <p:nvSpPr>
          <p:cNvPr id="627" name="Google Shape;627;p117"/>
          <p:cNvSpPr txBox="1"/>
          <p:nvPr/>
        </p:nvSpPr>
        <p:spPr>
          <a:xfrm>
            <a:off x="950950" y="753975"/>
            <a:ext cx="7818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000">
                <a:solidFill>
                  <a:schemeClr val="lt1"/>
                </a:solidFill>
                <a:latin typeface="DM Sans"/>
                <a:ea typeface="DM Sans"/>
                <a:cs typeface="DM Sans"/>
                <a:sym typeface="DM Sans"/>
              </a:rPr>
              <a:t>3</a:t>
            </a:r>
            <a:r>
              <a:rPr b="1" lang="es" sz="3000">
                <a:solidFill>
                  <a:schemeClr val="lt1"/>
                </a:solidFill>
                <a:latin typeface="DM Sans"/>
                <a:ea typeface="DM Sans"/>
                <a:cs typeface="DM Sans"/>
                <a:sym typeface="DM Sans"/>
              </a:rPr>
              <a:t>. Configuramos nuestro Cluster y seteamos el nombre a trabajar</a:t>
            </a:r>
            <a:endParaRPr b="1" sz="3000">
              <a:solidFill>
                <a:schemeClr val="lt1"/>
              </a:solidFill>
              <a:latin typeface="DM Sans"/>
              <a:ea typeface="DM Sans"/>
              <a:cs typeface="DM Sans"/>
              <a:sym typeface="DM Sans"/>
            </a:endParaRPr>
          </a:p>
        </p:txBody>
      </p:sp>
      <p:grpSp>
        <p:nvGrpSpPr>
          <p:cNvPr id="628" name="Google Shape;628;p117"/>
          <p:cNvGrpSpPr/>
          <p:nvPr/>
        </p:nvGrpSpPr>
        <p:grpSpPr>
          <a:xfrm>
            <a:off x="552243" y="382449"/>
            <a:ext cx="431074" cy="431074"/>
            <a:chOff x="7605951" y="217673"/>
            <a:chExt cx="738900" cy="738900"/>
          </a:xfrm>
        </p:grpSpPr>
        <p:sp>
          <p:nvSpPr>
            <p:cNvPr id="629" name="Google Shape;629;p117"/>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p117"/>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31" name="Google Shape;631;p117"/>
          <p:cNvSpPr txBox="1"/>
          <p:nvPr/>
        </p:nvSpPr>
        <p:spPr>
          <a:xfrm>
            <a:off x="1025075" y="3824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118"/>
          <p:cNvPicPr preferRelativeResize="0"/>
          <p:nvPr/>
        </p:nvPicPr>
        <p:blipFill>
          <a:blip r:embed="rId3">
            <a:alphaModFix/>
          </a:blip>
          <a:stretch>
            <a:fillRect/>
          </a:stretch>
        </p:blipFill>
        <p:spPr>
          <a:xfrm>
            <a:off x="1338263" y="2078950"/>
            <a:ext cx="6467475" cy="2095500"/>
          </a:xfrm>
          <a:prstGeom prst="rect">
            <a:avLst/>
          </a:prstGeom>
          <a:noFill/>
          <a:ln>
            <a:noFill/>
          </a:ln>
        </p:spPr>
      </p:pic>
      <p:sp>
        <p:nvSpPr>
          <p:cNvPr id="637" name="Google Shape;637;p118"/>
          <p:cNvSpPr txBox="1"/>
          <p:nvPr/>
        </p:nvSpPr>
        <p:spPr>
          <a:xfrm>
            <a:off x="711550" y="733075"/>
            <a:ext cx="8151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000">
                <a:solidFill>
                  <a:schemeClr val="lt1"/>
                </a:solidFill>
                <a:latin typeface="DM Sans"/>
                <a:ea typeface="DM Sans"/>
                <a:cs typeface="DM Sans"/>
                <a:sym typeface="DM Sans"/>
              </a:rPr>
              <a:t>4</a:t>
            </a:r>
            <a:r>
              <a:rPr b="1" lang="es" sz="3000">
                <a:solidFill>
                  <a:schemeClr val="lt1"/>
                </a:solidFill>
                <a:latin typeface="DM Sans"/>
                <a:ea typeface="DM Sans"/>
                <a:cs typeface="DM Sans"/>
                <a:sym typeface="DM Sans"/>
              </a:rPr>
              <a:t>. Seteamos a nuestro usuario y su respectivo password</a:t>
            </a:r>
            <a:endParaRPr b="1" sz="3000">
              <a:solidFill>
                <a:schemeClr val="lt1"/>
              </a:solidFill>
              <a:latin typeface="DM Sans"/>
              <a:ea typeface="DM Sans"/>
              <a:cs typeface="DM Sans"/>
              <a:sym typeface="DM Sans"/>
            </a:endParaRPr>
          </a:p>
        </p:txBody>
      </p:sp>
      <p:grpSp>
        <p:nvGrpSpPr>
          <p:cNvPr id="638" name="Google Shape;638;p118"/>
          <p:cNvGrpSpPr/>
          <p:nvPr/>
        </p:nvGrpSpPr>
        <p:grpSpPr>
          <a:xfrm>
            <a:off x="249893" y="312449"/>
            <a:ext cx="431074" cy="431074"/>
            <a:chOff x="7605951" y="217673"/>
            <a:chExt cx="738900" cy="738900"/>
          </a:xfrm>
        </p:grpSpPr>
        <p:sp>
          <p:nvSpPr>
            <p:cNvPr id="639" name="Google Shape;639;p118"/>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11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41" name="Google Shape;641;p118"/>
          <p:cNvSpPr txBox="1"/>
          <p:nvPr/>
        </p:nvSpPr>
        <p:spPr>
          <a:xfrm>
            <a:off x="722725" y="3124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119"/>
          <p:cNvPicPr preferRelativeResize="0"/>
          <p:nvPr/>
        </p:nvPicPr>
        <p:blipFill>
          <a:blip r:embed="rId3">
            <a:alphaModFix/>
          </a:blip>
          <a:stretch>
            <a:fillRect/>
          </a:stretch>
        </p:blipFill>
        <p:spPr>
          <a:xfrm>
            <a:off x="1344126" y="1906400"/>
            <a:ext cx="6455749" cy="2707800"/>
          </a:xfrm>
          <a:prstGeom prst="rect">
            <a:avLst/>
          </a:prstGeom>
          <a:noFill/>
          <a:ln>
            <a:noFill/>
          </a:ln>
        </p:spPr>
      </p:pic>
      <p:sp>
        <p:nvSpPr>
          <p:cNvPr id="647" name="Google Shape;647;p119"/>
          <p:cNvSpPr txBox="1"/>
          <p:nvPr/>
        </p:nvSpPr>
        <p:spPr>
          <a:xfrm>
            <a:off x="279725" y="479075"/>
            <a:ext cx="8675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000">
                <a:solidFill>
                  <a:schemeClr val="lt1"/>
                </a:solidFill>
                <a:latin typeface="DM Sans"/>
                <a:ea typeface="DM Sans"/>
                <a:cs typeface="DM Sans"/>
                <a:sym typeface="DM Sans"/>
              </a:rPr>
              <a:t>¡Listo! Ahora podremos conectar nuestra aplicación a la nube para el almacenamiento.</a:t>
            </a:r>
            <a:endParaRPr sz="2400">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20"/>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Obteniendo el “Connection String”</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21"/>
          <p:cNvSpPr txBox="1"/>
          <p:nvPr/>
        </p:nvSpPr>
        <p:spPr>
          <a:xfrm>
            <a:off x="682950" y="836300"/>
            <a:ext cx="7778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lt1"/>
                </a:solidFill>
                <a:latin typeface="DM Sans"/>
                <a:ea typeface="DM Sans"/>
                <a:cs typeface="DM Sans"/>
                <a:sym typeface="DM Sans"/>
              </a:rPr>
              <a:t>1</a:t>
            </a:r>
            <a:r>
              <a:rPr b="1" lang="es" sz="3000">
                <a:solidFill>
                  <a:schemeClr val="lt1"/>
                </a:solidFill>
                <a:latin typeface="DM Sans"/>
                <a:ea typeface="DM Sans"/>
                <a:cs typeface="DM Sans"/>
                <a:sym typeface="DM Sans"/>
              </a:rPr>
              <a:t>. Presionamos en el botón “CONNECT” de nuestro Cluster</a:t>
            </a:r>
            <a:endParaRPr b="1" sz="3000">
              <a:solidFill>
                <a:schemeClr val="lt1"/>
              </a:solidFill>
              <a:latin typeface="DM Sans"/>
              <a:ea typeface="DM Sans"/>
              <a:cs typeface="DM Sans"/>
              <a:sym typeface="DM Sans"/>
            </a:endParaRPr>
          </a:p>
        </p:txBody>
      </p:sp>
      <p:grpSp>
        <p:nvGrpSpPr>
          <p:cNvPr id="658" name="Google Shape;658;p121"/>
          <p:cNvGrpSpPr/>
          <p:nvPr/>
        </p:nvGrpSpPr>
        <p:grpSpPr>
          <a:xfrm>
            <a:off x="547243" y="405224"/>
            <a:ext cx="431074" cy="431074"/>
            <a:chOff x="7605951" y="217673"/>
            <a:chExt cx="738900" cy="738900"/>
          </a:xfrm>
        </p:grpSpPr>
        <p:sp>
          <p:nvSpPr>
            <p:cNvPr id="659" name="Google Shape;659;p121"/>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12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61" name="Google Shape;661;p121"/>
          <p:cNvSpPr txBox="1"/>
          <p:nvPr/>
        </p:nvSpPr>
        <p:spPr>
          <a:xfrm>
            <a:off x="1059225" y="405188"/>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pic>
        <p:nvPicPr>
          <p:cNvPr id="662" name="Google Shape;662;p121"/>
          <p:cNvPicPr preferRelativeResize="0"/>
          <p:nvPr/>
        </p:nvPicPr>
        <p:blipFill>
          <a:blip r:embed="rId4">
            <a:alphaModFix/>
          </a:blip>
          <a:stretch>
            <a:fillRect/>
          </a:stretch>
        </p:blipFill>
        <p:spPr>
          <a:xfrm>
            <a:off x="1594313" y="1901750"/>
            <a:ext cx="5955376" cy="2720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22"/>
          <p:cNvSpPr txBox="1"/>
          <p:nvPr/>
        </p:nvSpPr>
        <p:spPr>
          <a:xfrm>
            <a:off x="682950" y="836300"/>
            <a:ext cx="7778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lt1"/>
                </a:solidFill>
                <a:latin typeface="DM Sans"/>
                <a:ea typeface="DM Sans"/>
                <a:cs typeface="DM Sans"/>
                <a:sym typeface="DM Sans"/>
              </a:rPr>
              <a:t>2</a:t>
            </a:r>
            <a:r>
              <a:rPr b="1" lang="es" sz="3000">
                <a:solidFill>
                  <a:schemeClr val="lt1"/>
                </a:solidFill>
                <a:latin typeface="DM Sans"/>
                <a:ea typeface="DM Sans"/>
                <a:cs typeface="DM Sans"/>
                <a:sym typeface="DM Sans"/>
              </a:rPr>
              <a:t>. Seleccionamos la opción “Connect to your application”</a:t>
            </a:r>
            <a:endParaRPr b="1" sz="3000">
              <a:solidFill>
                <a:schemeClr val="lt1"/>
              </a:solidFill>
              <a:latin typeface="DM Sans"/>
              <a:ea typeface="DM Sans"/>
              <a:cs typeface="DM Sans"/>
              <a:sym typeface="DM Sans"/>
            </a:endParaRPr>
          </a:p>
        </p:txBody>
      </p:sp>
      <p:grpSp>
        <p:nvGrpSpPr>
          <p:cNvPr id="668" name="Google Shape;668;p122"/>
          <p:cNvGrpSpPr/>
          <p:nvPr/>
        </p:nvGrpSpPr>
        <p:grpSpPr>
          <a:xfrm>
            <a:off x="547243" y="405224"/>
            <a:ext cx="431074" cy="431074"/>
            <a:chOff x="7605951" y="217673"/>
            <a:chExt cx="738900" cy="738900"/>
          </a:xfrm>
        </p:grpSpPr>
        <p:sp>
          <p:nvSpPr>
            <p:cNvPr id="669" name="Google Shape;669;p122"/>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0" name="Google Shape;670;p122"/>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71" name="Google Shape;671;p122"/>
          <p:cNvSpPr txBox="1"/>
          <p:nvPr/>
        </p:nvSpPr>
        <p:spPr>
          <a:xfrm>
            <a:off x="1059225" y="405188"/>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pic>
        <p:nvPicPr>
          <p:cNvPr id="672" name="Google Shape;672;p122"/>
          <p:cNvPicPr preferRelativeResize="0"/>
          <p:nvPr/>
        </p:nvPicPr>
        <p:blipFill>
          <a:blip r:embed="rId4">
            <a:alphaModFix/>
          </a:blip>
          <a:stretch>
            <a:fillRect/>
          </a:stretch>
        </p:blipFill>
        <p:spPr>
          <a:xfrm>
            <a:off x="2086350" y="1944925"/>
            <a:ext cx="4971300" cy="277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96"/>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315" name="Google Shape;315;p96"/>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316" name="Google Shape;316;p96"/>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317" name="Google Shape;317;p96"/>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318" name="Google Shape;318;p96"/>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a:t>
            </a:r>
            <a:endParaRPr i="0" sz="1600" u="none" cap="none" strike="noStrike">
              <a:solidFill>
                <a:schemeClr val="lt1"/>
              </a:solidFill>
              <a:latin typeface="DM Sans"/>
              <a:ea typeface="DM Sans"/>
              <a:cs typeface="DM Sans"/>
              <a:sym typeface="DM Sans"/>
            </a:endParaRPr>
          </a:p>
        </p:txBody>
      </p:sp>
      <p:cxnSp>
        <p:nvCxnSpPr>
          <p:cNvPr id="319" name="Google Shape;319;p96"/>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20" name="Google Shape;320;p96"/>
          <p:cNvSpPr txBox="1"/>
          <p:nvPr/>
        </p:nvSpPr>
        <p:spPr>
          <a:xfrm>
            <a:off x="1439388" y="18692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Cookies, Sessions &amp; Storage I</a:t>
            </a:r>
            <a:endParaRPr b="1" i="0" sz="1500" u="none" cap="none" strike="noStrike">
              <a:solidFill>
                <a:srgbClr val="999999"/>
              </a:solidFill>
              <a:latin typeface="DM Sans"/>
              <a:ea typeface="DM Sans"/>
              <a:cs typeface="DM Sans"/>
              <a:sym typeface="DM Sans"/>
            </a:endParaRPr>
          </a:p>
        </p:txBody>
      </p:sp>
      <p:sp>
        <p:nvSpPr>
          <p:cNvPr id="321" name="Google Shape;321;p96"/>
          <p:cNvSpPr txBox="1"/>
          <p:nvPr/>
        </p:nvSpPr>
        <p:spPr>
          <a:xfrm>
            <a:off x="3698075" y="15361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2</a:t>
            </a:r>
            <a:endParaRPr b="1" i="0" sz="1600" u="none" cap="none" strike="noStrike">
              <a:solidFill>
                <a:srgbClr val="FFFFFF"/>
              </a:solidFill>
              <a:latin typeface="DM Sans"/>
              <a:ea typeface="DM Sans"/>
              <a:cs typeface="DM Sans"/>
              <a:sym typeface="DM Sans"/>
            </a:endParaRPr>
          </a:p>
        </p:txBody>
      </p:sp>
      <p:cxnSp>
        <p:nvCxnSpPr>
          <p:cNvPr id="322" name="Google Shape;322;p96"/>
          <p:cNvCxnSpPr/>
          <p:nvPr/>
        </p:nvCxnSpPr>
        <p:spPr>
          <a:xfrm>
            <a:off x="3757913" y="2655900"/>
            <a:ext cx="1778400" cy="0"/>
          </a:xfrm>
          <a:prstGeom prst="straightConnector1">
            <a:avLst/>
          </a:prstGeom>
          <a:noFill/>
          <a:ln cap="flat" cmpd="sng" w="9525">
            <a:solidFill>
              <a:srgbClr val="434343"/>
            </a:solidFill>
            <a:prstDash val="solid"/>
            <a:round/>
            <a:headEnd len="sm" w="sm" type="none"/>
            <a:tailEnd len="sm" w="sm" type="none"/>
          </a:ln>
        </p:spPr>
      </p:cxnSp>
      <p:sp>
        <p:nvSpPr>
          <p:cNvPr id="323" name="Google Shape;323;p96"/>
          <p:cNvSpPr txBox="1"/>
          <p:nvPr/>
        </p:nvSpPr>
        <p:spPr>
          <a:xfrm>
            <a:off x="3698075" y="19085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Cookies, Sessions &amp; Storage II</a:t>
            </a:r>
            <a:endParaRPr b="1" sz="1500">
              <a:solidFill>
                <a:srgbClr val="EAFF6A"/>
              </a:solidFill>
              <a:latin typeface="DM Sans"/>
              <a:ea typeface="DM Sans"/>
              <a:cs typeface="DM Sans"/>
              <a:sym typeface="DM Sans"/>
            </a:endParaRPr>
          </a:p>
        </p:txBody>
      </p:sp>
      <p:cxnSp>
        <p:nvCxnSpPr>
          <p:cNvPr id="324" name="Google Shape;324;p96"/>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325" name="Google Shape;325;p96"/>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326" name="Google Shape;326;p96"/>
          <p:cNvSpPr txBox="1"/>
          <p:nvPr/>
        </p:nvSpPr>
        <p:spPr>
          <a:xfrm>
            <a:off x="3703650" y="2714800"/>
            <a:ext cx="19998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Storage</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Session Storage con Mongo Atlas</a:t>
            </a:r>
            <a:endParaRPr sz="120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7"/>
              </a:rPr>
              <a:t>Acercamiento a nuestro primer login</a:t>
            </a:r>
            <a:endParaRPr sz="1200">
              <a:solidFill>
                <a:schemeClr val="lt1"/>
              </a:solidFill>
              <a:latin typeface="DM Sans"/>
              <a:ea typeface="DM Sans"/>
              <a:cs typeface="DM Sans"/>
              <a:sym typeface="DM Sans"/>
            </a:endParaRPr>
          </a:p>
        </p:txBody>
      </p:sp>
      <p:sp>
        <p:nvSpPr>
          <p:cNvPr id="327" name="Google Shape;327;p96"/>
          <p:cNvSpPr txBox="1"/>
          <p:nvPr/>
        </p:nvSpPr>
        <p:spPr>
          <a:xfrm>
            <a:off x="1415375" y="2791000"/>
            <a:ext cx="19287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Cookies</a:t>
            </a:r>
            <a:endParaRPr sz="1200">
              <a:solidFill>
                <a:srgbClr val="999999"/>
              </a:solidFill>
              <a:latin typeface="DM Sans"/>
              <a:ea typeface="DM Sans"/>
              <a:cs typeface="DM Sans"/>
              <a:sym typeface="DM Sans"/>
            </a:endParaRPr>
          </a:p>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Dando identidad al cliente: sessions</a:t>
            </a:r>
            <a:endParaRPr sz="1200">
              <a:solidFill>
                <a:srgbClr val="999999"/>
              </a:solidFill>
              <a:latin typeface="DM Sans"/>
              <a:ea typeface="DM Sans"/>
              <a:cs typeface="DM Sans"/>
              <a:sym typeface="DM Sans"/>
            </a:endParaRPr>
          </a:p>
        </p:txBody>
      </p:sp>
      <p:pic>
        <p:nvPicPr>
          <p:cNvPr id="328" name="Google Shape;328;p96"/>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329" name="Google Shape;329;p96"/>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3</a:t>
            </a:r>
            <a:endParaRPr i="0" sz="1600" u="none" cap="none" strike="noStrike">
              <a:solidFill>
                <a:schemeClr val="lt1"/>
              </a:solidFill>
              <a:latin typeface="DM Sans"/>
              <a:ea typeface="DM Sans"/>
              <a:cs typeface="DM Sans"/>
              <a:sym typeface="DM Sans"/>
            </a:endParaRPr>
          </a:p>
        </p:txBody>
      </p:sp>
      <p:cxnSp>
        <p:nvCxnSpPr>
          <p:cNvPr id="330" name="Google Shape;330;p96"/>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31" name="Google Shape;331;p96"/>
          <p:cNvSpPr txBox="1"/>
          <p:nvPr/>
        </p:nvSpPr>
        <p:spPr>
          <a:xfrm>
            <a:off x="5953713" y="19087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Autorización y autenticación</a:t>
            </a:r>
            <a:endParaRPr b="1" i="0" sz="1500" u="none" cap="none" strike="noStrike">
              <a:solidFill>
                <a:srgbClr val="999999"/>
              </a:solidFill>
              <a:latin typeface="DM Sans"/>
              <a:ea typeface="DM Sans"/>
              <a:cs typeface="DM Sans"/>
              <a:sym typeface="DM Sans"/>
            </a:endParaRPr>
          </a:p>
        </p:txBody>
      </p:sp>
      <p:cxnSp>
        <p:nvCxnSpPr>
          <p:cNvPr id="332" name="Google Shape;332;p96"/>
          <p:cNvCxnSpPr/>
          <p:nvPr/>
        </p:nvCxnSpPr>
        <p:spPr>
          <a:xfrm>
            <a:off x="6016288" y="1850000"/>
            <a:ext cx="1778400" cy="0"/>
          </a:xfrm>
          <a:prstGeom prst="straightConnector1">
            <a:avLst/>
          </a:prstGeom>
          <a:noFill/>
          <a:ln cap="flat" cmpd="sng" w="9525">
            <a:solidFill>
              <a:srgbClr val="434343"/>
            </a:solidFill>
            <a:prstDash val="solid"/>
            <a:round/>
            <a:headEnd len="sm" w="sm" type="none"/>
            <a:tailEnd len="sm" w="sm" type="none"/>
          </a:ln>
        </p:spPr>
      </p:cxnSp>
      <p:sp>
        <p:nvSpPr>
          <p:cNvPr id="333" name="Google Shape;333;p96"/>
          <p:cNvSpPr txBox="1"/>
          <p:nvPr/>
        </p:nvSpPr>
        <p:spPr>
          <a:xfrm>
            <a:off x="5932175" y="2795450"/>
            <a:ext cx="1778400" cy="1293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Autenticación y Autorización</a:t>
            </a:r>
            <a:endParaRPr sz="1200">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Estrategias de autenticación: Passport</a:t>
            </a:r>
            <a:endParaRPr sz="1200">
              <a:solidFill>
                <a:srgbClr val="999999"/>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23"/>
          <p:cNvSpPr txBox="1"/>
          <p:nvPr/>
        </p:nvSpPr>
        <p:spPr>
          <a:xfrm>
            <a:off x="578100" y="836300"/>
            <a:ext cx="39939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lt1"/>
                </a:solidFill>
                <a:latin typeface="DM Sans"/>
                <a:ea typeface="DM Sans"/>
                <a:cs typeface="DM Sans"/>
                <a:sym typeface="DM Sans"/>
              </a:rPr>
              <a:t>3</a:t>
            </a:r>
            <a:r>
              <a:rPr b="1" lang="es" sz="3000">
                <a:solidFill>
                  <a:schemeClr val="lt1"/>
                </a:solidFill>
                <a:latin typeface="DM Sans"/>
                <a:ea typeface="DM Sans"/>
                <a:cs typeface="DM Sans"/>
                <a:sym typeface="DM Sans"/>
              </a:rPr>
              <a:t>. Por último copiamos el “connection string” para añadirlo a nuestra app.</a:t>
            </a:r>
            <a:endParaRPr b="1" sz="3000">
              <a:solidFill>
                <a:schemeClr val="lt1"/>
              </a:solidFill>
              <a:latin typeface="DM Sans"/>
              <a:ea typeface="DM Sans"/>
              <a:cs typeface="DM Sans"/>
              <a:sym typeface="DM Sans"/>
            </a:endParaRPr>
          </a:p>
        </p:txBody>
      </p:sp>
      <p:grpSp>
        <p:nvGrpSpPr>
          <p:cNvPr id="678" name="Google Shape;678;p123"/>
          <p:cNvGrpSpPr/>
          <p:nvPr/>
        </p:nvGrpSpPr>
        <p:grpSpPr>
          <a:xfrm>
            <a:off x="547243" y="405224"/>
            <a:ext cx="431074" cy="431074"/>
            <a:chOff x="7605951" y="217673"/>
            <a:chExt cx="738900" cy="738900"/>
          </a:xfrm>
        </p:grpSpPr>
        <p:sp>
          <p:nvSpPr>
            <p:cNvPr id="679" name="Google Shape;679;p123"/>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12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81" name="Google Shape;681;p123"/>
          <p:cNvSpPr txBox="1"/>
          <p:nvPr/>
        </p:nvSpPr>
        <p:spPr>
          <a:xfrm>
            <a:off x="1059225" y="405188"/>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pic>
        <p:nvPicPr>
          <p:cNvPr id="682" name="Google Shape;682;p123"/>
          <p:cNvPicPr preferRelativeResize="0"/>
          <p:nvPr/>
        </p:nvPicPr>
        <p:blipFill>
          <a:blip r:embed="rId4">
            <a:alphaModFix/>
          </a:blip>
          <a:stretch>
            <a:fillRect/>
          </a:stretch>
        </p:blipFill>
        <p:spPr>
          <a:xfrm>
            <a:off x="4438000" y="595775"/>
            <a:ext cx="4468801" cy="38368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2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24"/>
          <p:cNvSpPr txBox="1"/>
          <p:nvPr/>
        </p:nvSpPr>
        <p:spPr>
          <a:xfrm>
            <a:off x="505950" y="125650"/>
            <a:ext cx="81321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800">
                <a:solidFill>
                  <a:schemeClr val="lt1"/>
                </a:solidFill>
                <a:latin typeface="DM Sans"/>
                <a:ea typeface="DM Sans"/>
                <a:cs typeface="DM Sans"/>
                <a:sym typeface="DM Sans"/>
              </a:rPr>
              <a:t>Nuestra configuración de session requerirá un nuevo módulo:  </a:t>
            </a:r>
            <a:endParaRPr b="1" sz="2800">
              <a:solidFill>
                <a:schemeClr val="lt1"/>
              </a:solidFill>
              <a:latin typeface="DM Sans"/>
              <a:ea typeface="DM Sans"/>
              <a:cs typeface="DM Sans"/>
              <a:sym typeface="DM Sans"/>
            </a:endParaRPr>
          </a:p>
        </p:txBody>
      </p:sp>
      <p:pic>
        <p:nvPicPr>
          <p:cNvPr id="689" name="Google Shape;689;p124"/>
          <p:cNvPicPr preferRelativeResize="0"/>
          <p:nvPr/>
        </p:nvPicPr>
        <p:blipFill>
          <a:blip r:embed="rId3">
            <a:alphaModFix/>
          </a:blip>
          <a:stretch>
            <a:fillRect/>
          </a:stretch>
        </p:blipFill>
        <p:spPr>
          <a:xfrm>
            <a:off x="1427300" y="1516150"/>
            <a:ext cx="6551500" cy="2751775"/>
          </a:xfrm>
          <a:prstGeom prst="rect">
            <a:avLst/>
          </a:prstGeom>
          <a:noFill/>
          <a:ln>
            <a:noFill/>
          </a:ln>
        </p:spPr>
      </p:pic>
      <p:pic>
        <p:nvPicPr>
          <p:cNvPr id="690" name="Google Shape;690;p124"/>
          <p:cNvPicPr preferRelativeResize="0"/>
          <p:nvPr/>
        </p:nvPicPr>
        <p:blipFill>
          <a:blip r:embed="rId4">
            <a:alphaModFix/>
          </a:blip>
          <a:stretch>
            <a:fillRect/>
          </a:stretch>
        </p:blipFill>
        <p:spPr>
          <a:xfrm>
            <a:off x="3831950" y="637475"/>
            <a:ext cx="3481450" cy="285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2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25"/>
          <p:cNvSpPr txBox="1"/>
          <p:nvPr/>
        </p:nvSpPr>
        <p:spPr>
          <a:xfrm>
            <a:off x="364500" y="451300"/>
            <a:ext cx="813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800">
                <a:solidFill>
                  <a:schemeClr val="lt1"/>
                </a:solidFill>
                <a:latin typeface="DM Sans"/>
                <a:ea typeface="DM Sans"/>
                <a:cs typeface="DM Sans"/>
                <a:sym typeface="DM Sans"/>
              </a:rPr>
              <a:t>La petición de login se hace normal:</a:t>
            </a:r>
            <a:endParaRPr b="1" sz="2800">
              <a:solidFill>
                <a:schemeClr val="lt1"/>
              </a:solidFill>
              <a:latin typeface="DM Sans"/>
              <a:ea typeface="DM Sans"/>
              <a:cs typeface="DM Sans"/>
              <a:sym typeface="DM Sans"/>
            </a:endParaRPr>
          </a:p>
        </p:txBody>
      </p:sp>
      <p:pic>
        <p:nvPicPr>
          <p:cNvPr id="697" name="Google Shape;697;p125"/>
          <p:cNvPicPr preferRelativeResize="0"/>
          <p:nvPr/>
        </p:nvPicPr>
        <p:blipFill>
          <a:blip r:embed="rId3">
            <a:alphaModFix/>
          </a:blip>
          <a:stretch>
            <a:fillRect/>
          </a:stretch>
        </p:blipFill>
        <p:spPr>
          <a:xfrm>
            <a:off x="744665" y="1396476"/>
            <a:ext cx="7654625" cy="845700"/>
          </a:xfrm>
          <a:prstGeom prst="rect">
            <a:avLst/>
          </a:prstGeom>
          <a:noFill/>
          <a:ln>
            <a:noFill/>
          </a:ln>
        </p:spPr>
      </p:pic>
      <p:sp>
        <p:nvSpPr>
          <p:cNvPr id="698" name="Google Shape;698;p125"/>
          <p:cNvSpPr txBox="1"/>
          <p:nvPr/>
        </p:nvSpPr>
        <p:spPr>
          <a:xfrm>
            <a:off x="1917294" y="2323410"/>
            <a:ext cx="53094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chemeClr val="dk1"/>
                </a:solidFill>
                <a:latin typeface="DM Sans"/>
                <a:ea typeface="DM Sans"/>
                <a:cs typeface="DM Sans"/>
                <a:sym typeface="DM Sans"/>
              </a:rPr>
              <a:t>Y la sesión se almacenará en la base de datos</a:t>
            </a:r>
            <a:endParaRPr sz="1350">
              <a:solidFill>
                <a:schemeClr val="dk1"/>
              </a:solidFill>
              <a:latin typeface="DM Sans"/>
              <a:ea typeface="DM Sans"/>
              <a:cs typeface="DM Sans"/>
              <a:sym typeface="DM Sans"/>
            </a:endParaRPr>
          </a:p>
        </p:txBody>
      </p:sp>
      <p:pic>
        <p:nvPicPr>
          <p:cNvPr id="699" name="Google Shape;699;p125"/>
          <p:cNvPicPr preferRelativeResize="0"/>
          <p:nvPr/>
        </p:nvPicPr>
        <p:blipFill>
          <a:blip r:embed="rId4">
            <a:alphaModFix/>
          </a:blip>
          <a:stretch>
            <a:fillRect/>
          </a:stretch>
        </p:blipFill>
        <p:spPr>
          <a:xfrm>
            <a:off x="1761251" y="2773925"/>
            <a:ext cx="5194499" cy="1525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2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2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La maravilla del expires</a:t>
            </a:r>
            <a:endParaRPr b="1" i="0" sz="3500" u="none" cap="none" strike="noStrike">
              <a:solidFill>
                <a:schemeClr val="lt1"/>
              </a:solidFill>
              <a:latin typeface="DM Sans"/>
              <a:ea typeface="DM Sans"/>
              <a:cs typeface="DM Sans"/>
              <a:sym typeface="DM Sans"/>
            </a:endParaRPr>
          </a:p>
        </p:txBody>
      </p:sp>
      <p:sp>
        <p:nvSpPr>
          <p:cNvPr id="706" name="Google Shape;706;p126"/>
          <p:cNvSpPr txBox="1"/>
          <p:nvPr/>
        </p:nvSpPr>
        <p:spPr>
          <a:xfrm>
            <a:off x="917700" y="1352775"/>
            <a:ext cx="4630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El objeto sesión almacenado en la base de datos cuenta con un “expires”. Éste </a:t>
            </a:r>
            <a:r>
              <a:rPr lang="es" sz="1350">
                <a:latin typeface="DM Sans"/>
                <a:ea typeface="DM Sans"/>
                <a:cs typeface="DM Sans"/>
                <a:sym typeface="DM Sans"/>
              </a:rPr>
              <a:t>está basado</a:t>
            </a:r>
            <a:r>
              <a:rPr lang="es" sz="1350">
                <a:latin typeface="DM Sans"/>
                <a:ea typeface="DM Sans"/>
                <a:cs typeface="DM Sans"/>
                <a:sym typeface="DM Sans"/>
              </a:rPr>
              <a:t> en el ttl definido y se encargará de limpiarse automáticamente una vez que pase el tiempo de expiración. Esto </a:t>
            </a:r>
            <a:endParaRPr sz="1350">
              <a:latin typeface="DM Sans"/>
              <a:ea typeface="DM Sans"/>
              <a:cs typeface="DM Sans"/>
              <a:sym typeface="DM Sans"/>
            </a:endParaRPr>
          </a:p>
        </p:txBody>
      </p:sp>
      <p:pic>
        <p:nvPicPr>
          <p:cNvPr id="707" name="Google Shape;707;p126"/>
          <p:cNvPicPr preferRelativeResize="0"/>
          <p:nvPr/>
        </p:nvPicPr>
        <p:blipFill rotWithShape="1">
          <a:blip r:embed="rId3">
            <a:alphaModFix/>
          </a:blip>
          <a:srcRect b="0" l="39078" r="3948" t="75094"/>
          <a:stretch/>
        </p:blipFill>
        <p:spPr>
          <a:xfrm>
            <a:off x="917700" y="2916400"/>
            <a:ext cx="4387776" cy="563125"/>
          </a:xfrm>
          <a:prstGeom prst="rect">
            <a:avLst/>
          </a:prstGeom>
          <a:noFill/>
          <a:ln>
            <a:noFill/>
          </a:ln>
        </p:spPr>
      </p:pic>
      <p:pic>
        <p:nvPicPr>
          <p:cNvPr id="708" name="Google Shape;708;p126"/>
          <p:cNvPicPr preferRelativeResize="0"/>
          <p:nvPr/>
        </p:nvPicPr>
        <p:blipFill rotWithShape="1">
          <a:blip r:embed="rId4">
            <a:alphaModFix/>
          </a:blip>
          <a:srcRect b="0" l="0" r="62573" t="0"/>
          <a:stretch/>
        </p:blipFill>
        <p:spPr>
          <a:xfrm>
            <a:off x="5818067" y="2368575"/>
            <a:ext cx="2441950" cy="1828800"/>
          </a:xfrm>
          <a:prstGeom prst="rect">
            <a:avLst/>
          </a:prstGeom>
          <a:noFill/>
          <a:ln>
            <a:noFill/>
          </a:ln>
        </p:spPr>
      </p:pic>
      <p:cxnSp>
        <p:nvCxnSpPr>
          <p:cNvPr id="709" name="Google Shape;709;p126"/>
          <p:cNvCxnSpPr/>
          <p:nvPr/>
        </p:nvCxnSpPr>
        <p:spPr>
          <a:xfrm flipH="1" rot="10800000">
            <a:off x="3018100" y="3135150"/>
            <a:ext cx="3137700" cy="306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grpSp>
        <p:nvGrpSpPr>
          <p:cNvPr id="714" name="Google Shape;714;p127"/>
          <p:cNvGrpSpPr/>
          <p:nvPr/>
        </p:nvGrpSpPr>
        <p:grpSpPr>
          <a:xfrm>
            <a:off x="4202556" y="994173"/>
            <a:ext cx="738900" cy="738900"/>
            <a:chOff x="974706" y="2467173"/>
            <a:chExt cx="738900" cy="738900"/>
          </a:xfrm>
        </p:grpSpPr>
        <p:sp>
          <p:nvSpPr>
            <p:cNvPr id="715" name="Google Shape;715;p12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6" name="Google Shape;716;p12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17" name="Google Shape;717;p127"/>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Pruebas de sesiones </a:t>
            </a:r>
            <a:endParaRPr b="1" i="0" sz="4000" u="none" cap="none" strike="noStrike">
              <a:solidFill>
                <a:schemeClr val="dk1"/>
              </a:solidFill>
              <a:highlight>
                <a:srgbClr val="EAFF6A"/>
              </a:highlight>
              <a:latin typeface="DM Sans"/>
              <a:ea typeface="DM Sans"/>
              <a:cs typeface="DM Sans"/>
              <a:sym typeface="DM Sans"/>
            </a:endParaRPr>
          </a:p>
        </p:txBody>
      </p:sp>
      <p:sp>
        <p:nvSpPr>
          <p:cNvPr id="718" name="Google Shape;718;p127"/>
          <p:cNvSpPr txBox="1"/>
          <p:nvPr/>
        </p:nvSpPr>
        <p:spPr>
          <a:xfrm>
            <a:off x="987300" y="3423063"/>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a:t>
            </a:r>
            <a:r>
              <a:rPr lang="es" sz="2000">
                <a:solidFill>
                  <a:srgbClr val="83AEFB"/>
                </a:solidFill>
                <a:latin typeface="DM Sans"/>
                <a:ea typeface="DM Sans"/>
                <a:cs typeface="DM Sans"/>
                <a:sym typeface="DM Sans"/>
              </a:rPr>
              <a:t> </a:t>
            </a:r>
            <a:r>
              <a:rPr b="1" lang="es" sz="2000">
                <a:solidFill>
                  <a:srgbClr val="83AEFB"/>
                </a:solidFill>
                <a:latin typeface="DM Sans"/>
                <a:ea typeface="DM Sans"/>
                <a:cs typeface="DM Sans"/>
                <a:sym typeface="DM Sans"/>
              </a:rPr>
              <a:t>10 min</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grpSp>
        <p:nvGrpSpPr>
          <p:cNvPr id="723" name="Google Shape;723;p128"/>
          <p:cNvGrpSpPr/>
          <p:nvPr/>
        </p:nvGrpSpPr>
        <p:grpSpPr>
          <a:xfrm>
            <a:off x="457347" y="468298"/>
            <a:ext cx="431074" cy="431074"/>
            <a:chOff x="974706" y="2467173"/>
            <a:chExt cx="738900" cy="738900"/>
          </a:xfrm>
        </p:grpSpPr>
        <p:sp>
          <p:nvSpPr>
            <p:cNvPr id="724" name="Google Shape;724;p12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5" name="Google Shape;725;p12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26" name="Google Shape;726;p128"/>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Pruebas de sesiones</a:t>
            </a:r>
            <a:endParaRPr b="1" i="0" sz="4000" u="none" cap="none" strike="noStrike">
              <a:solidFill>
                <a:schemeClr val="dk1"/>
              </a:solidFill>
              <a:latin typeface="DM Sans"/>
              <a:ea typeface="DM Sans"/>
              <a:cs typeface="DM Sans"/>
              <a:sym typeface="DM Sans"/>
            </a:endParaRPr>
          </a:p>
        </p:txBody>
      </p:sp>
      <p:pic>
        <p:nvPicPr>
          <p:cNvPr id="727" name="Google Shape;727;p12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28" name="Google Shape;728;p128"/>
          <p:cNvSpPr txBox="1"/>
          <p:nvPr/>
        </p:nvSpPr>
        <p:spPr>
          <a:xfrm>
            <a:off x="567925" y="2557125"/>
            <a:ext cx="7515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Con base en un servidor de express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Desarrollar un sistema de storage para Mongo en Atlas y realizar pruebas siguientes:</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Coloca el ttl = 15. Analiza el comportamiento de la sesión si hago peticiones constantes al endpoint de login. Revisa el tiempo de expiración.</a:t>
            </a:r>
            <a:endParaRPr sz="1350">
              <a:latin typeface="DM Sans"/>
              <a:ea typeface="DM Sans"/>
              <a:cs typeface="DM Sans"/>
              <a:sym typeface="DM Sans"/>
            </a:endParaRPr>
          </a:p>
          <a:p>
            <a:pPr indent="0" lvl="0" marL="914400" marR="0" rtl="0" algn="l">
              <a:lnSpc>
                <a:spcPct val="100000"/>
              </a:lnSpc>
              <a:spcBef>
                <a:spcPts val="0"/>
              </a:spcBef>
              <a:spcAft>
                <a:spcPts val="0"/>
              </a:spcAft>
              <a:buNone/>
            </a:pPr>
            <a:r>
              <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Retira el ttl de la configuración y genera una nueva sesión. Analiza el tiempo de expiración que se genera por default</a:t>
            </a:r>
            <a:endParaRPr sz="1350">
              <a:latin typeface="DM Sans"/>
              <a:ea typeface="DM Sans"/>
              <a:cs typeface="DM Sans"/>
              <a:sym typeface="DM Sans"/>
            </a:endParaRPr>
          </a:p>
        </p:txBody>
      </p:sp>
      <p:sp>
        <p:nvSpPr>
          <p:cNvPr id="729" name="Google Shape;729;p12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35" name="Google Shape;735;p12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30"/>
          <p:cNvSpPr txBox="1"/>
          <p:nvPr/>
        </p:nvSpPr>
        <p:spPr>
          <a:xfrm>
            <a:off x="1411463" y="18840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Acercamiento a nuestro</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primer login</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3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746" name="Google Shape;746;p131"/>
          <p:cNvSpPr txBox="1"/>
          <p:nvPr/>
        </p:nvSpPr>
        <p:spPr>
          <a:xfrm>
            <a:off x="473350" y="1473700"/>
            <a:ext cx="8347500" cy="347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repasaremos </a:t>
            </a:r>
            <a:r>
              <a:rPr lang="es" sz="2200">
                <a:solidFill>
                  <a:srgbClr val="B7B7B7"/>
                </a:solidFill>
                <a:latin typeface="DM Sans"/>
                <a:ea typeface="DM Sans"/>
                <a:cs typeface="DM Sans"/>
                <a:sym typeface="DM Sans"/>
              </a:rPr>
              <a:t>algunos de los conceptos vistos en clase con una aplicación</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600">
                <a:solidFill>
                  <a:srgbClr val="B7B7B7"/>
                </a:solidFill>
                <a:latin typeface="DM Sans"/>
                <a:ea typeface="DM Sans"/>
                <a:cs typeface="DM Sans"/>
                <a:sym typeface="DM Sans"/>
              </a:rPr>
              <a:t>Tiempo estimado: </a:t>
            </a:r>
            <a:r>
              <a:rPr b="1" lang="es" sz="1600">
                <a:solidFill>
                  <a:srgbClr val="83AEFB"/>
                </a:solidFill>
                <a:latin typeface="DM Sans"/>
                <a:ea typeface="DM Sans"/>
                <a:cs typeface="DM Sans"/>
                <a:sym typeface="DM Sans"/>
              </a:rPr>
              <a:t> 35-45min</a:t>
            </a:r>
            <a:endParaRPr b="1" sz="1600">
              <a:solidFill>
                <a:srgbClr val="83AEFB"/>
              </a:solidFill>
              <a:latin typeface="DM Sans"/>
              <a:ea typeface="DM Sans"/>
              <a:cs typeface="DM Sans"/>
              <a:sym typeface="DM Sans"/>
            </a:endParaRPr>
          </a:p>
        </p:txBody>
      </p:sp>
      <p:grpSp>
        <p:nvGrpSpPr>
          <p:cNvPr id="747" name="Google Shape;747;p131"/>
          <p:cNvGrpSpPr/>
          <p:nvPr/>
        </p:nvGrpSpPr>
        <p:grpSpPr>
          <a:xfrm>
            <a:off x="473351" y="619523"/>
            <a:ext cx="738900" cy="738900"/>
            <a:chOff x="473351" y="619523"/>
            <a:chExt cx="738900" cy="738900"/>
          </a:xfrm>
        </p:grpSpPr>
        <p:sp>
          <p:nvSpPr>
            <p:cNvPr id="748" name="Google Shape;748;p13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9" name="Google Shape;749;p13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grpSp>
        <p:nvGrpSpPr>
          <p:cNvPr id="754" name="Google Shape;754;p132"/>
          <p:cNvGrpSpPr/>
          <p:nvPr/>
        </p:nvGrpSpPr>
        <p:grpSpPr>
          <a:xfrm>
            <a:off x="457350" y="468286"/>
            <a:ext cx="431074" cy="431074"/>
            <a:chOff x="473351" y="619523"/>
            <a:chExt cx="738900" cy="738900"/>
          </a:xfrm>
        </p:grpSpPr>
        <p:sp>
          <p:nvSpPr>
            <p:cNvPr id="755" name="Google Shape;755;p13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p13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57" name="Google Shape;757;p132"/>
          <p:cNvSpPr txBox="1"/>
          <p:nvPr/>
        </p:nvSpPr>
        <p:spPr>
          <a:xfrm>
            <a:off x="566125" y="1027575"/>
            <a:ext cx="8524200" cy="58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900">
                <a:solidFill>
                  <a:schemeClr val="dk1"/>
                </a:solidFill>
                <a:latin typeface="DM Sans"/>
                <a:ea typeface="DM Sans"/>
                <a:cs typeface="DM Sans"/>
                <a:sym typeface="DM Sans"/>
              </a:rPr>
              <a:t>Primer login por formulario</a:t>
            </a:r>
            <a:endParaRPr b="1" sz="2900">
              <a:solidFill>
                <a:schemeClr val="dk1"/>
              </a:solidFill>
              <a:latin typeface="DM Sans"/>
              <a:ea typeface="DM Sans"/>
              <a:cs typeface="DM Sans"/>
              <a:sym typeface="DM Sans"/>
            </a:endParaRPr>
          </a:p>
        </p:txBody>
      </p:sp>
      <p:sp>
        <p:nvSpPr>
          <p:cNvPr id="758" name="Google Shape;758;p13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759" name="Google Shape;759;p132"/>
          <p:cNvSpPr txBox="1"/>
          <p:nvPr/>
        </p:nvSpPr>
        <p:spPr>
          <a:xfrm>
            <a:off x="502350" y="1614075"/>
            <a:ext cx="8139300" cy="210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levantará un sistema de login completo utilizando router + motor de plantillas Handlebars + base de datos para usuarios y sesiones +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Se deberá contar con una estructura de router para sessions en /api/sessions/ el cual contará con métodos para registrar a un usuario y para su respectivo login</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Se deberá contar además con un router de vistas en la ruta base / para llevar al formulario de login, de registro y de perfil.</a:t>
            </a:r>
            <a:endParaRPr sz="1350">
              <a:latin typeface="DM Sans"/>
              <a:ea typeface="DM Sans"/>
              <a:cs typeface="DM Sans"/>
              <a:sym typeface="DM Sans"/>
            </a:endParaRPr>
          </a:p>
          <a:p>
            <a:pPr indent="0" lvl="0" marL="457200" rtl="0" algn="l">
              <a:lnSpc>
                <a:spcPct val="115000"/>
              </a:lnSpc>
              <a:spcBef>
                <a:spcPts val="1000"/>
              </a:spcBef>
              <a:spcAft>
                <a:spcPts val="0"/>
              </a:spcAft>
              <a:buNone/>
            </a:pPr>
            <a:r>
              <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97"/>
          <p:cNvSpPr txBox="1"/>
          <p:nvPr/>
        </p:nvSpPr>
        <p:spPr>
          <a:xfrm>
            <a:off x="501450" y="10139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39" name="Google Shape;339;p97"/>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40" name="Google Shape;340;p97"/>
          <p:cNvSpPr txBox="1"/>
          <p:nvPr/>
        </p:nvSpPr>
        <p:spPr>
          <a:xfrm>
            <a:off x="2526075" y="1618625"/>
            <a:ext cx="44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Comprender los métodos de almacenamiento de sesiones</a:t>
            </a:r>
            <a:endParaRPr>
              <a:solidFill>
                <a:schemeClr val="lt1"/>
              </a:solidFill>
              <a:latin typeface="DM Sans"/>
              <a:ea typeface="DM Sans"/>
              <a:cs typeface="DM Sans"/>
              <a:sym typeface="DM Sans"/>
            </a:endParaRPr>
          </a:p>
        </p:txBody>
      </p:sp>
      <p:pic>
        <p:nvPicPr>
          <p:cNvPr id="341" name="Google Shape;341;p97"/>
          <p:cNvPicPr preferRelativeResize="0"/>
          <p:nvPr/>
        </p:nvPicPr>
        <p:blipFill>
          <a:blip r:embed="rId3">
            <a:alphaModFix/>
          </a:blip>
          <a:stretch>
            <a:fillRect/>
          </a:stretch>
        </p:blipFill>
        <p:spPr>
          <a:xfrm>
            <a:off x="2172738" y="2587325"/>
            <a:ext cx="196975" cy="196975"/>
          </a:xfrm>
          <a:prstGeom prst="rect">
            <a:avLst/>
          </a:prstGeom>
          <a:noFill/>
          <a:ln>
            <a:noFill/>
          </a:ln>
        </p:spPr>
      </p:pic>
      <p:cxnSp>
        <p:nvCxnSpPr>
          <p:cNvPr id="342" name="Google Shape;342;p97"/>
          <p:cNvCxnSpPr>
            <a:stCxn id="339" idx="2"/>
            <a:endCxn id="341" idx="0"/>
          </p:cNvCxnSpPr>
          <p:nvPr/>
        </p:nvCxnSpPr>
        <p:spPr>
          <a:xfrm flipH="1" rot="-5400000">
            <a:off x="1936425" y="2252012"/>
            <a:ext cx="670200" cy="600"/>
          </a:xfrm>
          <a:prstGeom prst="bentConnector3">
            <a:avLst>
              <a:gd fmla="val 49993" name="adj1"/>
            </a:avLst>
          </a:prstGeom>
          <a:noFill/>
          <a:ln cap="flat" cmpd="sng" w="9525">
            <a:solidFill>
              <a:srgbClr val="EAFF6A"/>
            </a:solidFill>
            <a:prstDash val="solid"/>
            <a:round/>
            <a:headEnd len="med" w="med" type="none"/>
            <a:tailEnd len="med" w="med" type="none"/>
          </a:ln>
        </p:spPr>
      </p:cxnSp>
      <p:sp>
        <p:nvSpPr>
          <p:cNvPr id="343" name="Google Shape;343;p97"/>
          <p:cNvSpPr txBox="1"/>
          <p:nvPr/>
        </p:nvSpPr>
        <p:spPr>
          <a:xfrm>
            <a:off x="2526075" y="2422925"/>
            <a:ext cx="358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Utilizar el almacenamiento de sesiones en un sistema de login</a:t>
            </a:r>
            <a:endParaRPr>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grpSp>
        <p:nvGrpSpPr>
          <p:cNvPr id="764" name="Google Shape;764;p133"/>
          <p:cNvGrpSpPr/>
          <p:nvPr/>
        </p:nvGrpSpPr>
        <p:grpSpPr>
          <a:xfrm>
            <a:off x="457350" y="468286"/>
            <a:ext cx="431074" cy="431074"/>
            <a:chOff x="473351" y="619523"/>
            <a:chExt cx="738900" cy="738900"/>
          </a:xfrm>
        </p:grpSpPr>
        <p:sp>
          <p:nvSpPr>
            <p:cNvPr id="765" name="Google Shape;765;p13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6" name="Google Shape;766;p13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67" name="Google Shape;767;p13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768" name="Google Shape;768;p133"/>
          <p:cNvSpPr txBox="1"/>
          <p:nvPr/>
        </p:nvSpPr>
        <p:spPr>
          <a:xfrm>
            <a:off x="502350" y="953550"/>
            <a:ext cx="8139300" cy="3832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El formulario de registro insertará en la base de datos el usuario. El cual deberá contar con:</a:t>
            </a:r>
            <a:endParaRPr sz="1350">
              <a:solidFill>
                <a:schemeClr val="dk1"/>
              </a:solidFill>
              <a:latin typeface="DM Sans"/>
              <a:ea typeface="DM Sans"/>
              <a:cs typeface="DM Sans"/>
              <a:sym typeface="DM Sans"/>
            </a:endParaRPr>
          </a:p>
          <a:p>
            <a:pPr indent="-314325" lvl="1" marL="914400" rtl="0" algn="l">
              <a:spcBef>
                <a:spcPts val="100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first_name</a:t>
            </a:r>
            <a:endParaRPr sz="1350">
              <a:solidFill>
                <a:schemeClr val="dk1"/>
              </a:solidFill>
              <a:latin typeface="DM Sans"/>
              <a:ea typeface="DM Sans"/>
              <a:cs typeface="DM Sans"/>
              <a:sym typeface="DM Sans"/>
            </a:endParaRPr>
          </a:p>
          <a:p>
            <a:pPr indent="-314325" lvl="1" marL="914400" rtl="0" algn="l">
              <a:spcBef>
                <a:spcPts val="100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last_name</a:t>
            </a:r>
            <a:endParaRPr sz="1350">
              <a:solidFill>
                <a:schemeClr val="dk1"/>
              </a:solidFill>
              <a:latin typeface="DM Sans"/>
              <a:ea typeface="DM Sans"/>
              <a:cs typeface="DM Sans"/>
              <a:sym typeface="DM Sans"/>
            </a:endParaRPr>
          </a:p>
          <a:p>
            <a:pPr indent="-314325" lvl="1" marL="914400" rtl="0" algn="l">
              <a:spcBef>
                <a:spcPts val="100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email</a:t>
            </a:r>
            <a:endParaRPr sz="1350">
              <a:solidFill>
                <a:schemeClr val="dk1"/>
              </a:solidFill>
              <a:latin typeface="DM Sans"/>
              <a:ea typeface="DM Sans"/>
              <a:cs typeface="DM Sans"/>
              <a:sym typeface="DM Sans"/>
            </a:endParaRPr>
          </a:p>
          <a:p>
            <a:pPr indent="-314325" lvl="1" marL="914400" rtl="0" algn="l">
              <a:spcBef>
                <a:spcPts val="100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age</a:t>
            </a:r>
            <a:endParaRPr sz="1350">
              <a:solidFill>
                <a:schemeClr val="dk1"/>
              </a:solidFill>
              <a:latin typeface="DM Sans"/>
              <a:ea typeface="DM Sans"/>
              <a:cs typeface="DM Sans"/>
              <a:sym typeface="DM Sans"/>
            </a:endParaRPr>
          </a:p>
          <a:p>
            <a:pPr indent="-314325" lvl="1" marL="914400" rtl="0" algn="l">
              <a:spcBef>
                <a:spcPts val="100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password</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Se debe contar con el formulario de login el cual corroborará que el usuario exista en la base, y además genere un objeto user en req.session, indicando que puede utilizar la página.</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Agregar validaciones a las rutas de vistas para que, si aún no estoy logueado, no pueda entrar a</a:t>
            </a:r>
            <a:r>
              <a:rPr lang="es" sz="1350">
                <a:latin typeface="DM Sans"/>
                <a:ea typeface="DM Sans"/>
                <a:cs typeface="DM Sans"/>
                <a:sym typeface="DM Sans"/>
              </a:rPr>
              <a:t> ver mi perfil</a:t>
            </a:r>
            <a:r>
              <a:rPr lang="es" sz="1350">
                <a:latin typeface="DM Sans"/>
                <a:ea typeface="DM Sans"/>
                <a:cs typeface="DM Sans"/>
                <a:sym typeface="DM Sans"/>
              </a:rPr>
              <a:t>, y si ya estoy logueado, no pueda volver a loguearme o registrarme.</a:t>
            </a:r>
            <a:endParaRPr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latin typeface="DM Sans"/>
                <a:ea typeface="DM Sans"/>
                <a:cs typeface="DM Sans"/>
                <a:sym typeface="DM Sans"/>
              </a:rPr>
              <a:t>En la vista de perfil, se deben arrojar los datos </a:t>
            </a:r>
            <a:r>
              <a:rPr b="1" lang="es" sz="1350">
                <a:latin typeface="DM Sans"/>
                <a:ea typeface="DM Sans"/>
                <a:cs typeface="DM Sans"/>
                <a:sym typeface="DM Sans"/>
              </a:rPr>
              <a:t>no sensibles</a:t>
            </a:r>
            <a:r>
              <a:rPr lang="es" sz="1350">
                <a:latin typeface="DM Sans"/>
                <a:ea typeface="DM Sans"/>
                <a:cs typeface="DM Sans"/>
                <a:sym typeface="DM Sans"/>
              </a:rPr>
              <a:t> del usuario que se haya logueado.</a:t>
            </a:r>
            <a:endParaRPr sz="1350">
              <a:latin typeface="DM Sans"/>
              <a:ea typeface="DM Sans"/>
              <a:cs typeface="DM Sans"/>
              <a:sym typeface="DM Sans"/>
            </a:endParaRPr>
          </a:p>
          <a:p>
            <a:pPr indent="0" lvl="0" marL="457200" rtl="0" algn="l">
              <a:lnSpc>
                <a:spcPct val="115000"/>
              </a:lnSpc>
              <a:spcBef>
                <a:spcPts val="1000"/>
              </a:spcBef>
              <a:spcAft>
                <a:spcPts val="0"/>
              </a:spcAft>
              <a:buNone/>
            </a:pPr>
            <a:r>
              <a:t/>
            </a:r>
            <a:endParaRPr sz="135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grpSp>
        <p:nvGrpSpPr>
          <p:cNvPr id="773" name="Google Shape;773;p134"/>
          <p:cNvGrpSpPr/>
          <p:nvPr/>
        </p:nvGrpSpPr>
        <p:grpSpPr>
          <a:xfrm>
            <a:off x="4202556" y="994173"/>
            <a:ext cx="738900" cy="738900"/>
            <a:chOff x="974706" y="2467173"/>
            <a:chExt cx="738900" cy="738900"/>
          </a:xfrm>
        </p:grpSpPr>
        <p:sp>
          <p:nvSpPr>
            <p:cNvPr id="774" name="Google Shape;774;p13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5" name="Google Shape;775;p13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76" name="Google Shape;776;p134"/>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Reajustando autorización</a:t>
            </a:r>
            <a:endParaRPr b="1" i="0" sz="4000" u="none" cap="none" strike="noStrike">
              <a:solidFill>
                <a:schemeClr val="dk1"/>
              </a:solidFill>
              <a:highlight>
                <a:srgbClr val="EAFF6A"/>
              </a:highlight>
              <a:latin typeface="DM Sans"/>
              <a:ea typeface="DM Sans"/>
              <a:cs typeface="DM Sans"/>
              <a:sym typeface="DM Sans"/>
            </a:endParaRPr>
          </a:p>
        </p:txBody>
      </p:sp>
      <p:sp>
        <p:nvSpPr>
          <p:cNvPr id="777" name="Google Shape;777;p13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a:t>
            </a:r>
            <a:r>
              <a:rPr lang="es" sz="2000">
                <a:solidFill>
                  <a:srgbClr val="83AEFB"/>
                </a:solidFill>
                <a:latin typeface="DM Sans"/>
                <a:ea typeface="DM Sans"/>
                <a:cs typeface="DM Sans"/>
                <a:sym typeface="DM Sans"/>
              </a:rPr>
              <a:t> 15min</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grpSp>
        <p:nvGrpSpPr>
          <p:cNvPr id="782" name="Google Shape;782;p135"/>
          <p:cNvGrpSpPr/>
          <p:nvPr/>
        </p:nvGrpSpPr>
        <p:grpSpPr>
          <a:xfrm>
            <a:off x="457347" y="468298"/>
            <a:ext cx="431074" cy="431074"/>
            <a:chOff x="974706" y="2467173"/>
            <a:chExt cx="738900" cy="738900"/>
          </a:xfrm>
        </p:grpSpPr>
        <p:sp>
          <p:nvSpPr>
            <p:cNvPr id="783" name="Google Shape;783;p13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4" name="Google Shape;784;p13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85" name="Google Shape;785;p135"/>
          <p:cNvSpPr txBox="1"/>
          <p:nvPr/>
        </p:nvSpPr>
        <p:spPr>
          <a:xfrm>
            <a:off x="501450" y="1081750"/>
            <a:ext cx="798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Reajustando autorización</a:t>
            </a:r>
            <a:endParaRPr b="1" i="0" sz="4000" u="none" cap="none" strike="noStrike">
              <a:solidFill>
                <a:schemeClr val="dk1"/>
              </a:solidFill>
              <a:latin typeface="DM Sans"/>
              <a:ea typeface="DM Sans"/>
              <a:cs typeface="DM Sans"/>
              <a:sym typeface="DM Sans"/>
            </a:endParaRPr>
          </a:p>
        </p:txBody>
      </p:sp>
      <p:pic>
        <p:nvPicPr>
          <p:cNvPr id="786" name="Google Shape;786;p13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87" name="Google Shape;787;p135"/>
          <p:cNvSpPr txBox="1"/>
          <p:nvPr/>
        </p:nvSpPr>
        <p:spPr>
          <a:xfrm>
            <a:off x="501450" y="2003025"/>
            <a:ext cx="7515600" cy="223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base en el proyecto realizado en el Hands on lab:</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Cambiar la validación de rutas por middlewares de rutas públicas o privadas. </a:t>
            </a:r>
            <a:endParaRPr sz="1350">
              <a:latin typeface="DM Sans"/>
              <a:ea typeface="DM Sans"/>
              <a:cs typeface="DM Sans"/>
              <a:sym typeface="DM Sans"/>
            </a:endParaRPr>
          </a:p>
          <a:p>
            <a:pPr indent="-314325" lvl="1" marL="914400" marR="0" rtl="0" algn="l">
              <a:lnSpc>
                <a:spcPct val="100000"/>
              </a:lnSpc>
              <a:spcBef>
                <a:spcPts val="1000"/>
              </a:spcBef>
              <a:spcAft>
                <a:spcPts val="0"/>
              </a:spcAft>
              <a:buSzPts val="1350"/>
              <a:buFont typeface="DM Sans"/>
              <a:buChar char="○"/>
            </a:pPr>
            <a:r>
              <a:rPr lang="es" sz="1350">
                <a:latin typeface="DM Sans"/>
                <a:ea typeface="DM Sans"/>
                <a:cs typeface="DM Sans"/>
                <a:sym typeface="DM Sans"/>
              </a:rPr>
              <a:t>Las rutas públicas deben regresar siempre a la pantalla</a:t>
            </a:r>
            <a:r>
              <a:rPr lang="es" sz="1350">
                <a:latin typeface="DM Sans"/>
                <a:ea typeface="DM Sans"/>
                <a:cs typeface="DM Sans"/>
                <a:sym typeface="DM Sans"/>
              </a:rPr>
              <a:t> de login en caso de que no se reconozca una session activa</a:t>
            </a:r>
            <a:r>
              <a:rPr lang="es" sz="1350">
                <a:latin typeface="DM Sans"/>
                <a:ea typeface="DM Sans"/>
                <a:cs typeface="DM Sans"/>
                <a:sym typeface="DM Sans"/>
              </a:rPr>
              <a:t>.</a:t>
            </a:r>
            <a:endParaRPr sz="1350">
              <a:latin typeface="DM Sans"/>
              <a:ea typeface="DM Sans"/>
              <a:cs typeface="DM Sans"/>
              <a:sym typeface="DM Sans"/>
            </a:endParaRPr>
          </a:p>
          <a:p>
            <a:pPr indent="-314325" lvl="1" marL="914400" marR="0" rtl="0" algn="l">
              <a:lnSpc>
                <a:spcPct val="100000"/>
              </a:lnSpc>
              <a:spcBef>
                <a:spcPts val="1000"/>
              </a:spcBef>
              <a:spcAft>
                <a:spcPts val="0"/>
              </a:spcAft>
              <a:buSzPts val="1350"/>
              <a:buFont typeface="DM Sans"/>
              <a:buChar char="○"/>
            </a:pPr>
            <a:r>
              <a:rPr lang="es" sz="1350">
                <a:latin typeface="DM Sans"/>
                <a:ea typeface="DM Sans"/>
                <a:cs typeface="DM Sans"/>
                <a:sym typeface="DM Sans"/>
              </a:rPr>
              <a:t>Las rutas privadas deben regresar siempre a la pantalla de </a:t>
            </a:r>
            <a:r>
              <a:rPr lang="es" sz="1350">
                <a:latin typeface="DM Sans"/>
                <a:ea typeface="DM Sans"/>
                <a:cs typeface="DM Sans"/>
                <a:sym typeface="DM Sans"/>
              </a:rPr>
              <a:t>profile </a:t>
            </a:r>
            <a:r>
              <a:rPr lang="es" sz="1350">
                <a:latin typeface="DM Sans"/>
                <a:ea typeface="DM Sans"/>
                <a:cs typeface="DM Sans"/>
                <a:sym typeface="DM Sans"/>
              </a:rPr>
              <a:t>en caso de que haya una sesión activa</a:t>
            </a:r>
            <a:r>
              <a:rPr lang="es" sz="1350">
                <a:latin typeface="DM Sans"/>
                <a:ea typeface="DM Sans"/>
                <a:cs typeface="DM Sans"/>
                <a:sym typeface="DM Sans"/>
              </a:rPr>
              <a:t> en session</a:t>
            </a:r>
            <a:r>
              <a:rPr lang="es" sz="1350">
                <a:latin typeface="DM Sans"/>
                <a:ea typeface="DM Sans"/>
                <a:cs typeface="DM Sans"/>
                <a:sym typeface="DM Sans"/>
              </a:rPr>
              <a:t>.</a:t>
            </a:r>
            <a:endParaRPr sz="1350">
              <a:latin typeface="DM Sans"/>
              <a:ea typeface="DM Sans"/>
              <a:cs typeface="DM Sans"/>
              <a:sym typeface="DM Sans"/>
            </a:endParaRPr>
          </a:p>
          <a:p>
            <a:pPr indent="-314325" lvl="0" marL="457200" marR="0" rtl="0" algn="l">
              <a:lnSpc>
                <a:spcPct val="100000"/>
              </a:lnSpc>
              <a:spcBef>
                <a:spcPts val="1000"/>
              </a:spcBef>
              <a:spcAft>
                <a:spcPts val="1000"/>
              </a:spcAft>
              <a:buClr>
                <a:schemeClr val="accent4"/>
              </a:buClr>
              <a:buSzPts val="1350"/>
              <a:buFont typeface="DM Sans"/>
              <a:buChar char="✓"/>
            </a:pPr>
            <a:r>
              <a:rPr lang="es" sz="1350">
                <a:latin typeface="DM Sans"/>
                <a:ea typeface="DM Sans"/>
                <a:cs typeface="DM Sans"/>
                <a:sym typeface="DM Sans"/>
              </a:rPr>
              <a:t>Realizar </a:t>
            </a:r>
            <a:r>
              <a:rPr lang="es" sz="1350">
                <a:latin typeface="DM Sans"/>
                <a:ea typeface="DM Sans"/>
                <a:cs typeface="DM Sans"/>
                <a:sym typeface="DM Sans"/>
              </a:rPr>
              <a:t>un botón “logout” en la vista</a:t>
            </a:r>
            <a:r>
              <a:rPr lang="es" sz="1350">
                <a:latin typeface="DM Sans"/>
                <a:ea typeface="DM Sans"/>
                <a:cs typeface="DM Sans"/>
                <a:sym typeface="DM Sans"/>
              </a:rPr>
              <a:t> de perfil</a:t>
            </a:r>
            <a:r>
              <a:rPr lang="es" sz="1350">
                <a:latin typeface="DM Sans"/>
                <a:ea typeface="DM Sans"/>
                <a:cs typeface="DM Sans"/>
                <a:sym typeface="DM Sans"/>
              </a:rPr>
              <a:t>, que permita destruir la sesión y redireccionar a la vista de login.</a:t>
            </a:r>
            <a:endParaRPr sz="1350">
              <a:latin typeface="DM Sans"/>
              <a:ea typeface="DM Sans"/>
              <a:cs typeface="DM Sans"/>
              <a:sym typeface="DM Sans"/>
            </a:endParaRPr>
          </a:p>
        </p:txBody>
      </p:sp>
      <p:sp>
        <p:nvSpPr>
          <p:cNvPr id="788" name="Google Shape;788;p13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6"/>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Implementación de login.</a:t>
            </a:r>
            <a:endParaRPr b="1" i="0" sz="4000" u="none" cap="none" strike="noStrike">
              <a:solidFill>
                <a:schemeClr val="dk1"/>
              </a:solidFill>
              <a:highlight>
                <a:srgbClr val="EAFF6A"/>
              </a:highlight>
              <a:latin typeface="DM Sans"/>
              <a:ea typeface="DM Sans"/>
              <a:cs typeface="DM Sans"/>
              <a:sym typeface="DM Sans"/>
            </a:endParaRPr>
          </a:p>
        </p:txBody>
      </p:sp>
      <p:grpSp>
        <p:nvGrpSpPr>
          <p:cNvPr id="794" name="Google Shape;794;p136"/>
          <p:cNvGrpSpPr/>
          <p:nvPr/>
        </p:nvGrpSpPr>
        <p:grpSpPr>
          <a:xfrm>
            <a:off x="4202553" y="994238"/>
            <a:ext cx="738900" cy="738974"/>
            <a:chOff x="3137108" y="2467173"/>
            <a:chExt cx="738900" cy="738900"/>
          </a:xfrm>
        </p:grpSpPr>
        <p:sp>
          <p:nvSpPr>
            <p:cNvPr id="795" name="Google Shape;795;p136"/>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 name="Google Shape;796;p13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7"/>
          <p:cNvSpPr txBox="1"/>
          <p:nvPr/>
        </p:nvSpPr>
        <p:spPr>
          <a:xfrm>
            <a:off x="457350" y="1908175"/>
            <a:ext cx="3987000" cy="290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Ajustar </a:t>
            </a:r>
            <a:r>
              <a:rPr lang="es" sz="1350" u="sng">
                <a:solidFill>
                  <a:schemeClr val="hlink"/>
                </a:solidFill>
                <a:latin typeface="DM Sans"/>
                <a:ea typeface="DM Sans"/>
                <a:cs typeface="DM Sans"/>
                <a:sym typeface="DM Sans"/>
                <a:hlinkClick r:id="rId3"/>
              </a:rPr>
              <a:t>nuestro servidor principal</a:t>
            </a:r>
            <a:r>
              <a:rPr lang="es" sz="1350">
                <a:solidFill>
                  <a:srgbClr val="999999"/>
                </a:solidFill>
                <a:latin typeface="DM Sans"/>
                <a:ea typeface="DM Sans"/>
                <a:cs typeface="DM Sans"/>
                <a:sym typeface="DM Sans"/>
              </a:rPr>
              <a:t> </a:t>
            </a:r>
            <a:r>
              <a:rPr lang="es" sz="1350">
                <a:solidFill>
                  <a:srgbClr val="999999"/>
                </a:solidFill>
                <a:latin typeface="DM Sans"/>
                <a:ea typeface="DM Sans"/>
                <a:cs typeface="DM Sans"/>
                <a:sym typeface="DM Sans"/>
              </a:rPr>
              <a:t>para trabajar con un sistema de </a:t>
            </a:r>
            <a:r>
              <a:rPr lang="es" sz="1350">
                <a:solidFill>
                  <a:srgbClr val="999999"/>
                </a:solidFill>
                <a:latin typeface="DM Sans"/>
                <a:ea typeface="DM Sans"/>
                <a:cs typeface="DM Sans"/>
                <a:sym typeface="DM Sans"/>
              </a:rPr>
              <a:t>login</a:t>
            </a:r>
            <a:r>
              <a:rPr lang="es" sz="1350">
                <a:solidFill>
                  <a:srgbClr val="999999"/>
                </a:solidFill>
                <a:latin typeface="DM Sans"/>
                <a:ea typeface="DM Sans"/>
                <a:cs typeface="DM Sans"/>
                <a:sym typeface="DM Sans"/>
              </a:rPr>
              <a:t>.</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Aspectos a incluir</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Deberá contar con todas las vistas realizadas en el hands on lab</a:t>
            </a:r>
            <a:r>
              <a:rPr lang="es" sz="1350">
                <a:solidFill>
                  <a:srgbClr val="999999"/>
                </a:solidFill>
                <a:latin typeface="DM Sans"/>
                <a:ea typeface="DM Sans"/>
                <a:cs typeface="DM Sans"/>
                <a:sym typeface="DM Sans"/>
              </a:rPr>
              <a:t>, así también como las rutas de router para procesar el registro y el login. </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Una vez completado el login, realizar la redirección directamente a la vista de productos.</a:t>
            </a:r>
            <a:endParaRPr sz="1350">
              <a:solidFill>
                <a:srgbClr val="999999"/>
              </a:solidFill>
              <a:latin typeface="DM Sans"/>
              <a:ea typeface="DM Sans"/>
              <a:cs typeface="DM Sans"/>
              <a:sym typeface="DM Sans"/>
            </a:endParaRPr>
          </a:p>
        </p:txBody>
      </p:sp>
      <p:sp>
        <p:nvSpPr>
          <p:cNvPr id="802" name="Google Shape;802;p137"/>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Implementación de login</a:t>
            </a:r>
            <a:endParaRPr b="1" i="0" sz="4000" u="none" cap="none" strike="noStrike">
              <a:solidFill>
                <a:schemeClr val="dk1"/>
              </a:solidFill>
              <a:latin typeface="DM Sans"/>
              <a:ea typeface="DM Sans"/>
              <a:cs typeface="DM Sans"/>
              <a:sym typeface="DM Sans"/>
            </a:endParaRPr>
          </a:p>
        </p:txBody>
      </p:sp>
      <p:pic>
        <p:nvPicPr>
          <p:cNvPr id="803" name="Google Shape;803;p13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804" name="Google Shape;804;p137"/>
          <p:cNvSpPr txBox="1"/>
          <p:nvPr/>
        </p:nvSpPr>
        <p:spPr>
          <a:xfrm>
            <a:off x="4572000" y="1820650"/>
            <a:ext cx="3834600" cy="2948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Agregar a la vista de productos un mensaje de bienvenida con los datos del usuario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Agregar un sistema de roles, de manera que si colocamos en el login como correo </a:t>
            </a:r>
            <a:r>
              <a:rPr lang="es" sz="1350" u="sng">
                <a:solidFill>
                  <a:schemeClr val="hlink"/>
                </a:solidFill>
                <a:latin typeface="DM Sans"/>
                <a:ea typeface="DM Sans"/>
                <a:cs typeface="DM Sans"/>
                <a:sym typeface="DM Sans"/>
                <a:hlinkClick r:id="rId5"/>
              </a:rPr>
              <a:t>adminCoder@coder.com</a:t>
            </a:r>
            <a:r>
              <a:rPr lang="es" sz="1350">
                <a:solidFill>
                  <a:srgbClr val="999999"/>
                </a:solidFill>
                <a:latin typeface="DM Sans"/>
                <a:ea typeface="DM Sans"/>
                <a:cs typeface="DM Sans"/>
                <a:sym typeface="DM Sans"/>
              </a:rPr>
              <a:t>, y la contraseña adminCod3r123, el usuario de la sesión además tenga un campo </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Todos los usuarios que no sean admin deberán contar con un rol “usuario”.</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Implementar botón de “logout” para destruir la sesión y redirigir a la vista de login</a:t>
            </a:r>
            <a:endParaRPr sz="1350">
              <a:solidFill>
                <a:srgbClr val="999999"/>
              </a:solidFill>
              <a:latin typeface="DM Sans"/>
              <a:ea typeface="DM Sans"/>
              <a:cs typeface="DM Sans"/>
              <a:sym typeface="DM Sans"/>
            </a:endParaRPr>
          </a:p>
        </p:txBody>
      </p:sp>
      <p:sp>
        <p:nvSpPr>
          <p:cNvPr id="805" name="Google Shape;805;p137"/>
          <p:cNvSpPr/>
          <p:nvPr/>
        </p:nvSpPr>
        <p:spPr>
          <a:xfrm>
            <a:off x="457345" y="468197"/>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6" name="Google Shape;806;p137" title="ícono de desafío entregable"/>
          <p:cNvPicPr preferRelativeResize="0"/>
          <p:nvPr/>
        </p:nvPicPr>
        <p:blipFill>
          <a:blip r:embed="rId6">
            <a:alphaModFix/>
          </a:blip>
          <a:stretch>
            <a:fillRect/>
          </a:stretch>
        </p:blipFill>
        <p:spPr>
          <a:xfrm>
            <a:off x="543105" y="558676"/>
            <a:ext cx="250116" cy="250119"/>
          </a:xfrm>
          <a:prstGeom prst="rect">
            <a:avLst/>
          </a:prstGeom>
          <a:noFill/>
          <a:ln>
            <a:noFill/>
          </a:ln>
        </p:spPr>
      </p:pic>
      <p:sp>
        <p:nvSpPr>
          <p:cNvPr id="807" name="Google Shape;807;p13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ACTIVIDAD PRÁCTICA</a:t>
            </a:r>
            <a:endParaRPr>
              <a:latin typeface="DM Sans"/>
              <a:ea typeface="DM Sans"/>
              <a:cs typeface="DM Sans"/>
              <a:sym typeface="DM Sans"/>
            </a:endParaRPr>
          </a:p>
        </p:txBody>
      </p:sp>
      <p:sp>
        <p:nvSpPr>
          <p:cNvPr id="808" name="Google Shape;808;p13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8"/>
          <p:cNvSpPr txBox="1"/>
          <p:nvPr/>
        </p:nvSpPr>
        <p:spPr>
          <a:xfrm>
            <a:off x="457350" y="1908175"/>
            <a:ext cx="3987000" cy="269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Formato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Link al repositorio de Github sin node_modules</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Sugerencias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Recuerda que las vistas son importantes, más no el diseño, concéntrate en la funcionalidad de las sesiones antes que en la presentación.</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Cuida las redirecciones a las múltiples vistas.</a:t>
            </a:r>
            <a:endParaRPr sz="1350">
              <a:solidFill>
                <a:srgbClr val="999999"/>
              </a:solidFill>
              <a:latin typeface="DM Sans"/>
              <a:ea typeface="DM Sans"/>
              <a:cs typeface="DM Sans"/>
              <a:sym typeface="DM Sans"/>
            </a:endParaRPr>
          </a:p>
        </p:txBody>
      </p:sp>
      <p:sp>
        <p:nvSpPr>
          <p:cNvPr id="814" name="Google Shape;814;p13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Implementación de login</a:t>
            </a:r>
            <a:endParaRPr b="1" i="0" sz="4000" u="none" cap="none" strike="noStrike">
              <a:solidFill>
                <a:schemeClr val="dk1"/>
              </a:solidFill>
              <a:latin typeface="DM Sans"/>
              <a:ea typeface="DM Sans"/>
              <a:cs typeface="DM Sans"/>
              <a:sym typeface="DM Sans"/>
            </a:endParaRPr>
          </a:p>
        </p:txBody>
      </p:sp>
      <p:pic>
        <p:nvPicPr>
          <p:cNvPr id="815" name="Google Shape;815;p13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16" name="Google Shape;816;p138"/>
          <p:cNvSpPr txBox="1"/>
          <p:nvPr/>
        </p:nvSpPr>
        <p:spPr>
          <a:xfrm>
            <a:off x="4572000" y="1820650"/>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rgbClr val="999999"/>
                </a:solidFill>
                <a:latin typeface="DM Sans"/>
                <a:ea typeface="DM Sans"/>
                <a:cs typeface="DM Sans"/>
                <a:sym typeface="DM Sans"/>
              </a:rPr>
              <a:t>Tu código se testeará a partir </a:t>
            </a:r>
            <a:r>
              <a:rPr lang="es" sz="1350" u="sng">
                <a:solidFill>
                  <a:schemeClr val="hlink"/>
                </a:solidFill>
                <a:latin typeface="DM Sans"/>
                <a:ea typeface="DM Sans"/>
                <a:cs typeface="DM Sans"/>
                <a:sym typeface="DM Sans"/>
                <a:hlinkClick r:id="rId4"/>
              </a:rPr>
              <a:t>de este documento</a:t>
            </a:r>
            <a:endParaRPr sz="1350">
              <a:solidFill>
                <a:srgbClr val="999999"/>
              </a:solidFill>
              <a:latin typeface="DM Sans"/>
              <a:ea typeface="DM Sans"/>
              <a:cs typeface="DM Sans"/>
              <a:sym typeface="DM Sans"/>
            </a:endParaRPr>
          </a:p>
        </p:txBody>
      </p:sp>
      <p:sp>
        <p:nvSpPr>
          <p:cNvPr id="817" name="Google Shape;817;p138"/>
          <p:cNvSpPr/>
          <p:nvPr/>
        </p:nvSpPr>
        <p:spPr>
          <a:xfrm>
            <a:off x="457345" y="468197"/>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8" name="Google Shape;818;p138" title="ícono de desafío entregable"/>
          <p:cNvPicPr preferRelativeResize="0"/>
          <p:nvPr/>
        </p:nvPicPr>
        <p:blipFill>
          <a:blip r:embed="rId5">
            <a:alphaModFix/>
          </a:blip>
          <a:stretch>
            <a:fillRect/>
          </a:stretch>
        </p:blipFill>
        <p:spPr>
          <a:xfrm>
            <a:off x="543105" y="558676"/>
            <a:ext cx="250116" cy="250119"/>
          </a:xfrm>
          <a:prstGeom prst="rect">
            <a:avLst/>
          </a:prstGeom>
          <a:noFill/>
          <a:ln>
            <a:noFill/>
          </a:ln>
        </p:spPr>
      </p:pic>
      <p:sp>
        <p:nvSpPr>
          <p:cNvPr id="819" name="Google Shape;819;p13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ACTIVIDAD PRÁCTICA</a:t>
            </a:r>
            <a:endParaRPr>
              <a:latin typeface="DM Sans"/>
              <a:ea typeface="DM Sans"/>
              <a:cs typeface="DM Sans"/>
              <a:sym typeface="DM Sans"/>
            </a:endParaRPr>
          </a:p>
        </p:txBody>
      </p:sp>
      <p:sp>
        <p:nvSpPr>
          <p:cNvPr id="820" name="Google Shape;820;p13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4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836" name="Google Shape;836;p141"/>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Concepto de Websocket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Ventajas en el uso de websocket por encima de HTTP</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Implementación de Websocket en Servidor Express</a:t>
            </a:r>
            <a:endParaRPr sz="1350">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9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a:t>
            </a:r>
            <a:endParaRPr b="0" i="0" sz="1400" u="none" cap="none" strike="noStrike">
              <a:solidFill>
                <a:srgbClr val="000000"/>
              </a:solidFill>
              <a:latin typeface="DM Sans"/>
              <a:ea typeface="DM Sans"/>
              <a:cs typeface="DM Sans"/>
              <a:sym typeface="DM Sans"/>
            </a:endParaRPr>
          </a:p>
        </p:txBody>
      </p:sp>
      <p:sp>
        <p:nvSpPr>
          <p:cNvPr id="349" name="Google Shape;349;p98"/>
          <p:cNvSpPr txBox="1"/>
          <p:nvPr/>
        </p:nvSpPr>
        <p:spPr>
          <a:xfrm>
            <a:off x="501450"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350" name="Google Shape;350;p98"/>
          <p:cNvSpPr txBox="1"/>
          <p:nvPr/>
        </p:nvSpPr>
        <p:spPr>
          <a:xfrm>
            <a:off x="465275" y="1448125"/>
            <a:ext cx="3834600" cy="373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Cookie</a:t>
            </a:r>
            <a:r>
              <a:rPr b="1"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Pequeña parte de información que se almacena en el navegador al momento de visitar un sitio web, utilizado para conservar detalles de información útiles para el sitio web.</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CookieParser </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Módulo de Node que permite gestionar cookies desde el servidor, con el fin de poder obtenerlas, leerlas, escribirlas o eliminarlas.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Cookie.maxAge</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Indica en milisegundos el tiempo de vida de la cookie. Si no se especifica, la cookie persistirá hasta que se elimine</a:t>
            </a:r>
            <a:endParaRPr sz="1350">
              <a:solidFill>
                <a:schemeClr val="dk1"/>
              </a:solidFill>
              <a:latin typeface="DM Sans"/>
              <a:ea typeface="DM Sans"/>
              <a:cs typeface="DM Sans"/>
              <a:sym typeface="DM Sans"/>
            </a:endParaRPr>
          </a:p>
        </p:txBody>
      </p:sp>
      <p:sp>
        <p:nvSpPr>
          <p:cNvPr id="351" name="Google Shape;351;p98"/>
          <p:cNvSpPr txBox="1"/>
          <p:nvPr/>
        </p:nvSpPr>
        <p:spPr>
          <a:xfrm>
            <a:off x="4407775" y="1484975"/>
            <a:ext cx="38346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Signed Cookie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Cookie firmada que permite agregar seguridad, la cual escucha si la cookie fue alterada, invalidándose en dado caso.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Session</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Ciclo de interacción entre un sitio y un cliente, donde el cliente cuenta con un identificador de sesión para reconocimiento desde el servidor.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express-session:  </a:t>
            </a:r>
            <a:r>
              <a:rPr b="1" lang="es" sz="1350">
                <a:solidFill>
                  <a:schemeClr val="dk1"/>
                </a:solidFill>
                <a:highlight>
                  <a:schemeClr val="lt1"/>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Módulo de Node que permite gestionar sesiones y almacenarlas en el servidor. </a:t>
            </a:r>
            <a:endParaRPr sz="13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143"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9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9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a:t>
            </a:r>
            <a:r>
              <a:rPr b="0" i="0" lang="es" sz="1600" u="none" cap="none" strike="noStrike">
                <a:solidFill>
                  <a:schemeClr val="dk1"/>
                </a:solidFill>
                <a:latin typeface="DM Sans"/>
                <a:ea typeface="DM Sans"/>
                <a:cs typeface="DM Sans"/>
                <a:sym typeface="DM Sans"/>
              </a:rPr>
              <a:t>CONCEPTOS</a:t>
            </a:r>
            <a:endParaRPr b="0" i="0" sz="1400" u="none" cap="none" strike="noStrike">
              <a:solidFill>
                <a:srgbClr val="000000"/>
              </a:solidFill>
              <a:latin typeface="DM Sans"/>
              <a:ea typeface="DM Sans"/>
              <a:cs typeface="DM Sans"/>
              <a:sym typeface="DM Sans"/>
            </a:endParaRPr>
          </a:p>
        </p:txBody>
      </p:sp>
      <p:sp>
        <p:nvSpPr>
          <p:cNvPr id="358" name="Google Shape;358;p99"/>
          <p:cNvSpPr/>
          <p:nvPr/>
        </p:nvSpPr>
        <p:spPr>
          <a:xfrm>
            <a:off x="588525" y="20632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File Storage</a:t>
            </a:r>
            <a:endParaRPr b="0" i="0" sz="1200" u="none" cap="none" strike="noStrike">
              <a:solidFill>
                <a:srgbClr val="FFFFFF"/>
              </a:solidFill>
              <a:latin typeface="DM Sans"/>
              <a:ea typeface="DM Sans"/>
              <a:cs typeface="DM Sans"/>
              <a:sym typeface="DM Sans"/>
            </a:endParaRPr>
          </a:p>
        </p:txBody>
      </p:sp>
      <p:sp>
        <p:nvSpPr>
          <p:cNvPr id="359" name="Google Shape;359;p99"/>
          <p:cNvSpPr/>
          <p:nvPr/>
        </p:nvSpPr>
        <p:spPr>
          <a:xfrm>
            <a:off x="2975031" y="1395525"/>
            <a:ext cx="1596900" cy="580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Almacenamiento de una session</a:t>
            </a:r>
            <a:endParaRPr b="0" i="0" sz="1200" u="none" cap="none" strike="noStrike">
              <a:solidFill>
                <a:schemeClr val="dk1"/>
              </a:solidFill>
              <a:latin typeface="DM Sans"/>
              <a:ea typeface="DM Sans"/>
              <a:cs typeface="DM Sans"/>
              <a:sym typeface="DM Sans"/>
            </a:endParaRPr>
          </a:p>
        </p:txBody>
      </p:sp>
      <p:cxnSp>
        <p:nvCxnSpPr>
          <p:cNvPr id="360" name="Google Shape;360;p99"/>
          <p:cNvCxnSpPr>
            <a:stCxn id="358" idx="3"/>
            <a:endCxn id="359" idx="1"/>
          </p:cNvCxnSpPr>
          <p:nvPr/>
        </p:nvCxnSpPr>
        <p:spPr>
          <a:xfrm flipH="1" rot="10800000">
            <a:off x="1987725" y="1685584"/>
            <a:ext cx="987300" cy="6678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361" name="Google Shape;361;p99"/>
          <p:cNvCxnSpPr>
            <a:stCxn id="358" idx="3"/>
            <a:endCxn id="362" idx="1"/>
          </p:cNvCxnSpPr>
          <p:nvPr/>
        </p:nvCxnSpPr>
        <p:spPr>
          <a:xfrm>
            <a:off x="1987725" y="2353384"/>
            <a:ext cx="987300" cy="408600"/>
          </a:xfrm>
          <a:prstGeom prst="bentConnector3">
            <a:avLst>
              <a:gd fmla="val 50000" name="adj1"/>
            </a:avLst>
          </a:prstGeom>
          <a:noFill/>
          <a:ln cap="flat" cmpd="sng" w="9525">
            <a:solidFill>
              <a:srgbClr val="CCCCCC"/>
            </a:solidFill>
            <a:prstDash val="solid"/>
            <a:round/>
            <a:headEnd len="sm" w="sm" type="none"/>
            <a:tailEnd len="med" w="med" type="oval"/>
          </a:ln>
        </p:spPr>
      </p:cxnSp>
      <p:pic>
        <p:nvPicPr>
          <p:cNvPr id="363" name="Google Shape;363;p99"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362" name="Google Shape;362;p99"/>
          <p:cNvSpPr/>
          <p:nvPr/>
        </p:nvSpPr>
        <p:spPr>
          <a:xfrm>
            <a:off x="2975031" y="24718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Utilidad</a:t>
            </a:r>
            <a:endParaRPr b="0" i="0" sz="1200" u="none" cap="none" strike="noStrike">
              <a:solidFill>
                <a:srgbClr val="222222"/>
              </a:solidFill>
              <a:latin typeface="DM Sans"/>
              <a:ea typeface="DM Sans"/>
              <a:cs typeface="DM Sans"/>
              <a:sym typeface="DM Sans"/>
            </a:endParaRPr>
          </a:p>
        </p:txBody>
      </p:sp>
      <p:sp>
        <p:nvSpPr>
          <p:cNvPr id="364" name="Google Shape;364;p99"/>
          <p:cNvSpPr/>
          <p:nvPr/>
        </p:nvSpPr>
        <p:spPr>
          <a:xfrm>
            <a:off x="5407056" y="1395525"/>
            <a:ext cx="1596900" cy="580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Mongo Atlas</a:t>
            </a:r>
            <a:endParaRPr b="0" i="0" sz="1200" u="none" cap="none" strike="noStrike">
              <a:solidFill>
                <a:schemeClr val="dk1"/>
              </a:solidFill>
              <a:latin typeface="DM Sans"/>
              <a:ea typeface="DM Sans"/>
              <a:cs typeface="DM Sans"/>
              <a:sym typeface="DM Sans"/>
            </a:endParaRPr>
          </a:p>
        </p:txBody>
      </p:sp>
      <p:cxnSp>
        <p:nvCxnSpPr>
          <p:cNvPr id="365" name="Google Shape;365;p99"/>
          <p:cNvCxnSpPr>
            <a:stCxn id="359" idx="3"/>
            <a:endCxn id="364" idx="1"/>
          </p:cNvCxnSpPr>
          <p:nvPr/>
        </p:nvCxnSpPr>
        <p:spPr>
          <a:xfrm>
            <a:off x="4571931" y="1685625"/>
            <a:ext cx="835200" cy="600"/>
          </a:xfrm>
          <a:prstGeom prst="bentConnector3">
            <a:avLst>
              <a:gd fmla="val 49996" name="adj1"/>
            </a:avLst>
          </a:prstGeom>
          <a:noFill/>
          <a:ln cap="flat" cmpd="sng" w="9525">
            <a:solidFill>
              <a:srgbClr val="CCCCCC"/>
            </a:solidFill>
            <a:prstDash val="solid"/>
            <a:round/>
            <a:headEnd len="sm" w="sm" type="none"/>
            <a:tailEnd len="med" w="med" type="oval"/>
          </a:ln>
        </p:spPr>
      </p:cxnSp>
      <p:sp>
        <p:nvSpPr>
          <p:cNvPr id="366" name="Google Shape;366;p99"/>
          <p:cNvSpPr/>
          <p:nvPr/>
        </p:nvSpPr>
        <p:spPr>
          <a:xfrm>
            <a:off x="588525" y="3441709"/>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Primer login</a:t>
            </a:r>
            <a:endParaRPr b="0" i="0" sz="1200" u="none" cap="none" strike="noStrike">
              <a:solidFill>
                <a:srgbClr val="FFFFFF"/>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0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Storage</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101"/>
          <p:cNvGrpSpPr/>
          <p:nvPr/>
        </p:nvGrpSpPr>
        <p:grpSpPr>
          <a:xfrm>
            <a:off x="457338" y="468286"/>
            <a:ext cx="431100" cy="431100"/>
            <a:chOff x="4616400" y="1950761"/>
            <a:chExt cx="431100" cy="431100"/>
          </a:xfrm>
        </p:grpSpPr>
        <p:sp>
          <p:nvSpPr>
            <p:cNvPr id="377" name="Google Shape;377;p101"/>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8" name="Google Shape;378;p101"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379" name="Google Shape;379;p101"/>
          <p:cNvSpPr txBox="1"/>
          <p:nvPr/>
        </p:nvSpPr>
        <p:spPr>
          <a:xfrm>
            <a:off x="457350" y="1820575"/>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Una sesión es un vínculo que se genera cuando el cliente conecta con un servidor, este vínculo se representa por una </a:t>
            </a:r>
            <a:r>
              <a:rPr b="1" lang="es" sz="2500">
                <a:solidFill>
                  <a:schemeClr val="lt1"/>
                </a:solidFill>
                <a:latin typeface="DM Sans"/>
                <a:ea typeface="DM Sans"/>
                <a:cs typeface="DM Sans"/>
                <a:sym typeface="DM Sans"/>
              </a:rPr>
              <a:t>sessionId</a:t>
            </a:r>
            <a:r>
              <a:rPr lang="es" sz="2500">
                <a:solidFill>
                  <a:schemeClr val="lt1"/>
                </a:solidFill>
                <a:latin typeface="DM Sans"/>
                <a:ea typeface="DM Sans"/>
                <a:cs typeface="DM Sans"/>
                <a:sym typeface="DM Sans"/>
              </a:rPr>
              <a:t>, la cual se guarda en el navegador como identificador de la sesión. Sin embargo…</a:t>
            </a:r>
            <a:r>
              <a:rPr b="1" i="0" lang="es" sz="2500" u="none" cap="none" strike="noStrike">
                <a:solidFill>
                  <a:schemeClr val="lt1"/>
                </a:solidFill>
                <a:latin typeface="DM Sans"/>
                <a:ea typeface="DM Sans"/>
                <a:cs typeface="DM Sans"/>
                <a:sym typeface="DM Sans"/>
              </a:rPr>
              <a:t> </a:t>
            </a:r>
            <a:r>
              <a:rPr b="1" lang="es" sz="2500">
                <a:solidFill>
                  <a:srgbClr val="EAFF6A"/>
                </a:solidFill>
                <a:latin typeface="DM Sans"/>
                <a:ea typeface="DM Sans"/>
                <a:cs typeface="DM Sans"/>
                <a:sym typeface="DM Sans"/>
              </a:rPr>
              <a:t>¿Dónde se guarda la sesión en el servidor?</a:t>
            </a:r>
            <a:endParaRPr b="1" i="0" sz="2500" u="none" cap="none" strike="noStrike">
              <a:solidFill>
                <a:srgbClr val="EAFF6A"/>
              </a:solidFill>
              <a:latin typeface="DM Sans"/>
              <a:ea typeface="DM Sans"/>
              <a:cs typeface="DM Sans"/>
              <a:sym typeface="DM Sans"/>
            </a:endParaRPr>
          </a:p>
        </p:txBody>
      </p:sp>
      <p:sp>
        <p:nvSpPr>
          <p:cNvPr id="380" name="Google Shape;380;p101"/>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Session</a:t>
            </a:r>
            <a:endParaRPr b="1" i="0" sz="4000" u="none" cap="none" strike="noStrike">
              <a:solidFill>
                <a:srgbClr val="EAFF6A"/>
              </a:solidFill>
              <a:latin typeface="DM Sans"/>
              <a:ea typeface="DM Sans"/>
              <a:cs typeface="DM Sans"/>
              <a:sym typeface="DM Sans"/>
            </a:endParaRPr>
          </a:p>
        </p:txBody>
      </p:sp>
      <p:sp>
        <p:nvSpPr>
          <p:cNvPr id="381" name="Google Shape;381;p10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02"/>
          <p:cNvSpPr txBox="1"/>
          <p:nvPr/>
        </p:nvSpPr>
        <p:spPr>
          <a:xfrm>
            <a:off x="457725" y="254300"/>
            <a:ext cx="7623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Memory storage</a:t>
            </a:r>
            <a:endParaRPr b="1" i="0" sz="4000" u="none" cap="none" strike="noStrike">
              <a:solidFill>
                <a:schemeClr val="dk1"/>
              </a:solidFill>
              <a:latin typeface="DM Sans"/>
              <a:ea typeface="DM Sans"/>
              <a:cs typeface="DM Sans"/>
              <a:sym typeface="DM Sans"/>
            </a:endParaRPr>
          </a:p>
        </p:txBody>
      </p:sp>
      <p:sp>
        <p:nvSpPr>
          <p:cNvPr id="387" name="Google Shape;387;p102"/>
          <p:cNvSpPr txBox="1"/>
          <p:nvPr/>
        </p:nvSpPr>
        <p:spPr>
          <a:xfrm>
            <a:off x="466150" y="963600"/>
            <a:ext cx="78264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El almacenamiento de una sesión por memory storage es exactamente igual a la persistencia en memoria que trabajamos la clase pasada. Es un almacenamiento muy peligroso, ya que </a:t>
            </a:r>
            <a:r>
              <a:rPr b="1" lang="es" sz="1350">
                <a:latin typeface="DM Sans"/>
                <a:ea typeface="DM Sans"/>
                <a:cs typeface="DM Sans"/>
                <a:sym typeface="DM Sans"/>
              </a:rPr>
              <a:t>si el servidor muere o se reinicia, la sesión morirá con él y no habrá forma de recuperarla.</a:t>
            </a:r>
            <a:endParaRPr sz="1350">
              <a:latin typeface="DM Sans"/>
              <a:ea typeface="DM Sans"/>
              <a:cs typeface="DM Sans"/>
              <a:sym typeface="DM Sans"/>
            </a:endParaRPr>
          </a:p>
        </p:txBody>
      </p:sp>
      <p:pic>
        <p:nvPicPr>
          <p:cNvPr id="388" name="Google Shape;388;p102"/>
          <p:cNvPicPr preferRelativeResize="0"/>
          <p:nvPr/>
        </p:nvPicPr>
        <p:blipFill>
          <a:blip r:embed="rId3">
            <a:alphaModFix/>
          </a:blip>
          <a:stretch>
            <a:fillRect/>
          </a:stretch>
        </p:blipFill>
        <p:spPr>
          <a:xfrm>
            <a:off x="908425" y="2525075"/>
            <a:ext cx="633150" cy="1154550"/>
          </a:xfrm>
          <a:prstGeom prst="rect">
            <a:avLst/>
          </a:prstGeom>
          <a:noFill/>
          <a:ln>
            <a:noFill/>
          </a:ln>
        </p:spPr>
      </p:pic>
      <p:sp>
        <p:nvSpPr>
          <p:cNvPr id="389" name="Google Shape;389;p102"/>
          <p:cNvSpPr txBox="1"/>
          <p:nvPr/>
        </p:nvSpPr>
        <p:spPr>
          <a:xfrm>
            <a:off x="-12" y="2124875"/>
            <a:ext cx="156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Servidor</a:t>
            </a:r>
            <a:endParaRPr sz="1000">
              <a:latin typeface="DM Sans"/>
              <a:ea typeface="DM Sans"/>
              <a:cs typeface="DM Sans"/>
              <a:sym typeface="DM Sans"/>
            </a:endParaRPr>
          </a:p>
        </p:txBody>
      </p:sp>
      <p:pic>
        <p:nvPicPr>
          <p:cNvPr id="390" name="Google Shape;390;p102"/>
          <p:cNvPicPr preferRelativeResize="0"/>
          <p:nvPr/>
        </p:nvPicPr>
        <p:blipFill>
          <a:blip r:embed="rId4">
            <a:alphaModFix/>
          </a:blip>
          <a:stretch>
            <a:fillRect/>
          </a:stretch>
        </p:blipFill>
        <p:spPr>
          <a:xfrm>
            <a:off x="466150" y="4141100"/>
            <a:ext cx="437225" cy="437225"/>
          </a:xfrm>
          <a:prstGeom prst="rect">
            <a:avLst/>
          </a:prstGeom>
          <a:noFill/>
          <a:ln>
            <a:noFill/>
          </a:ln>
        </p:spPr>
      </p:pic>
      <p:sp>
        <p:nvSpPr>
          <p:cNvPr id="391" name="Google Shape;391;p102"/>
          <p:cNvSpPr txBox="1"/>
          <p:nvPr/>
        </p:nvSpPr>
        <p:spPr>
          <a:xfrm>
            <a:off x="-12" y="3679625"/>
            <a:ext cx="156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Sessions</a:t>
            </a:r>
            <a:endParaRPr sz="1000">
              <a:latin typeface="DM Sans"/>
              <a:ea typeface="DM Sans"/>
              <a:cs typeface="DM Sans"/>
              <a:sym typeface="DM Sans"/>
            </a:endParaRPr>
          </a:p>
        </p:txBody>
      </p:sp>
      <p:pic>
        <p:nvPicPr>
          <p:cNvPr id="392" name="Google Shape;392;p102"/>
          <p:cNvPicPr preferRelativeResize="0"/>
          <p:nvPr/>
        </p:nvPicPr>
        <p:blipFill>
          <a:blip r:embed="rId4">
            <a:alphaModFix/>
          </a:blip>
          <a:stretch>
            <a:fillRect/>
          </a:stretch>
        </p:blipFill>
        <p:spPr>
          <a:xfrm>
            <a:off x="861100" y="4141100"/>
            <a:ext cx="437225" cy="437225"/>
          </a:xfrm>
          <a:prstGeom prst="rect">
            <a:avLst/>
          </a:prstGeom>
          <a:noFill/>
          <a:ln>
            <a:noFill/>
          </a:ln>
        </p:spPr>
      </p:pic>
      <p:pic>
        <p:nvPicPr>
          <p:cNvPr id="393" name="Google Shape;393;p102"/>
          <p:cNvPicPr preferRelativeResize="0"/>
          <p:nvPr/>
        </p:nvPicPr>
        <p:blipFill>
          <a:blip r:embed="rId4">
            <a:alphaModFix/>
          </a:blip>
          <a:stretch>
            <a:fillRect/>
          </a:stretch>
        </p:blipFill>
        <p:spPr>
          <a:xfrm>
            <a:off x="1298325" y="4141100"/>
            <a:ext cx="437225" cy="437225"/>
          </a:xfrm>
          <a:prstGeom prst="rect">
            <a:avLst/>
          </a:prstGeom>
          <a:noFill/>
          <a:ln>
            <a:noFill/>
          </a:ln>
        </p:spPr>
      </p:pic>
      <p:pic>
        <p:nvPicPr>
          <p:cNvPr id="394" name="Google Shape;394;p102"/>
          <p:cNvPicPr preferRelativeResize="0"/>
          <p:nvPr/>
        </p:nvPicPr>
        <p:blipFill>
          <a:blip r:embed="rId4">
            <a:alphaModFix/>
          </a:blip>
          <a:stretch>
            <a:fillRect/>
          </a:stretch>
        </p:blipFill>
        <p:spPr>
          <a:xfrm>
            <a:off x="1693275" y="4169100"/>
            <a:ext cx="437225" cy="437225"/>
          </a:xfrm>
          <a:prstGeom prst="rect">
            <a:avLst/>
          </a:prstGeom>
          <a:noFill/>
          <a:ln>
            <a:noFill/>
          </a:ln>
        </p:spPr>
      </p:pic>
      <p:pic>
        <p:nvPicPr>
          <p:cNvPr id="395" name="Google Shape;395;p102"/>
          <p:cNvPicPr preferRelativeResize="0"/>
          <p:nvPr/>
        </p:nvPicPr>
        <p:blipFill>
          <a:blip r:embed="rId3">
            <a:alphaModFix/>
          </a:blip>
          <a:stretch>
            <a:fillRect/>
          </a:stretch>
        </p:blipFill>
        <p:spPr>
          <a:xfrm>
            <a:off x="3119475" y="2525075"/>
            <a:ext cx="633150" cy="1154550"/>
          </a:xfrm>
          <a:prstGeom prst="rect">
            <a:avLst/>
          </a:prstGeom>
          <a:noFill/>
          <a:ln cap="flat" cmpd="sng" w="9525">
            <a:solidFill>
              <a:srgbClr val="DCDCDC"/>
            </a:solidFill>
            <a:prstDash val="solid"/>
            <a:round/>
            <a:headEnd len="sm" w="sm" type="none"/>
            <a:tailEnd len="sm" w="sm" type="none"/>
          </a:ln>
        </p:spPr>
      </p:pic>
      <p:pic>
        <p:nvPicPr>
          <p:cNvPr id="396" name="Google Shape;396;p102"/>
          <p:cNvPicPr preferRelativeResize="0"/>
          <p:nvPr/>
        </p:nvPicPr>
        <p:blipFill>
          <a:blip r:embed="rId5">
            <a:alphaModFix/>
          </a:blip>
          <a:stretch>
            <a:fillRect/>
          </a:stretch>
        </p:blipFill>
        <p:spPr>
          <a:xfrm>
            <a:off x="1713600" y="2703475"/>
            <a:ext cx="1013480" cy="760120"/>
          </a:xfrm>
          <a:prstGeom prst="rect">
            <a:avLst/>
          </a:prstGeom>
          <a:noFill/>
          <a:ln>
            <a:noFill/>
          </a:ln>
        </p:spPr>
      </p:pic>
      <p:sp>
        <p:nvSpPr>
          <p:cNvPr id="397" name="Google Shape;397;p102"/>
          <p:cNvSpPr txBox="1"/>
          <p:nvPr/>
        </p:nvSpPr>
        <p:spPr>
          <a:xfrm>
            <a:off x="2337800" y="2155850"/>
            <a:ext cx="27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Servidor muere por un momento</a:t>
            </a:r>
            <a:endParaRPr sz="1000">
              <a:latin typeface="DM Sans"/>
              <a:ea typeface="DM Sans"/>
              <a:cs typeface="DM Sans"/>
              <a:sym typeface="DM Sans"/>
            </a:endParaRPr>
          </a:p>
        </p:txBody>
      </p:sp>
      <p:sp>
        <p:nvSpPr>
          <p:cNvPr id="398" name="Google Shape;398;p102"/>
          <p:cNvSpPr/>
          <p:nvPr/>
        </p:nvSpPr>
        <p:spPr>
          <a:xfrm>
            <a:off x="3205500" y="2799500"/>
            <a:ext cx="3651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02"/>
          <p:cNvSpPr/>
          <p:nvPr/>
        </p:nvSpPr>
        <p:spPr>
          <a:xfrm>
            <a:off x="987300" y="2756350"/>
            <a:ext cx="3651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102"/>
          <p:cNvPicPr preferRelativeResize="0"/>
          <p:nvPr/>
        </p:nvPicPr>
        <p:blipFill>
          <a:blip r:embed="rId6">
            <a:alphaModFix/>
          </a:blip>
          <a:stretch>
            <a:fillRect/>
          </a:stretch>
        </p:blipFill>
        <p:spPr>
          <a:xfrm>
            <a:off x="3119475" y="2756350"/>
            <a:ext cx="244725" cy="244725"/>
          </a:xfrm>
          <a:prstGeom prst="rect">
            <a:avLst/>
          </a:prstGeom>
          <a:noFill/>
          <a:ln cap="flat" cmpd="sng" w="9525">
            <a:solidFill>
              <a:srgbClr val="CCCCCC"/>
            </a:solidFill>
            <a:prstDash val="solid"/>
            <a:round/>
            <a:headEnd len="sm" w="sm" type="none"/>
            <a:tailEnd len="sm" w="sm" type="none"/>
          </a:ln>
        </p:spPr>
      </p:pic>
      <p:pic>
        <p:nvPicPr>
          <p:cNvPr id="401" name="Google Shape;401;p102"/>
          <p:cNvPicPr preferRelativeResize="0"/>
          <p:nvPr/>
        </p:nvPicPr>
        <p:blipFill>
          <a:blip r:embed="rId6">
            <a:alphaModFix/>
          </a:blip>
          <a:stretch>
            <a:fillRect/>
          </a:stretch>
        </p:blipFill>
        <p:spPr>
          <a:xfrm>
            <a:off x="3420400" y="2756350"/>
            <a:ext cx="244725" cy="244725"/>
          </a:xfrm>
          <a:prstGeom prst="rect">
            <a:avLst/>
          </a:prstGeom>
          <a:noFill/>
          <a:ln cap="flat" cmpd="sng" w="9525">
            <a:solidFill>
              <a:srgbClr val="CCCCCC"/>
            </a:solidFill>
            <a:prstDash val="solid"/>
            <a:round/>
            <a:headEnd len="sm" w="sm" type="none"/>
            <a:tailEnd len="sm" w="sm" type="none"/>
          </a:ln>
        </p:spPr>
      </p:pic>
      <p:pic>
        <p:nvPicPr>
          <p:cNvPr id="402" name="Google Shape;402;p102"/>
          <p:cNvPicPr preferRelativeResize="0"/>
          <p:nvPr/>
        </p:nvPicPr>
        <p:blipFill rotWithShape="1">
          <a:blip r:embed="rId7">
            <a:alphaModFix/>
          </a:blip>
          <a:srcRect b="0" l="0" r="862" t="0"/>
          <a:stretch/>
        </p:blipFill>
        <p:spPr>
          <a:xfrm>
            <a:off x="3169438" y="3072675"/>
            <a:ext cx="437225" cy="199324"/>
          </a:xfrm>
          <a:prstGeom prst="rect">
            <a:avLst/>
          </a:prstGeom>
          <a:noFill/>
          <a:ln>
            <a:noFill/>
          </a:ln>
        </p:spPr>
      </p:pic>
      <p:pic>
        <p:nvPicPr>
          <p:cNvPr id="403" name="Google Shape;403;p102"/>
          <p:cNvPicPr preferRelativeResize="0"/>
          <p:nvPr/>
        </p:nvPicPr>
        <p:blipFill>
          <a:blip r:embed="rId5">
            <a:alphaModFix/>
          </a:blip>
          <a:stretch>
            <a:fillRect/>
          </a:stretch>
        </p:blipFill>
        <p:spPr>
          <a:xfrm>
            <a:off x="4306975" y="2697275"/>
            <a:ext cx="1206680" cy="760100"/>
          </a:xfrm>
          <a:prstGeom prst="rect">
            <a:avLst/>
          </a:prstGeom>
          <a:noFill/>
          <a:ln>
            <a:noFill/>
          </a:ln>
        </p:spPr>
      </p:pic>
      <p:sp>
        <p:nvSpPr>
          <p:cNvPr id="404" name="Google Shape;404;p102"/>
          <p:cNvSpPr txBox="1"/>
          <p:nvPr/>
        </p:nvSpPr>
        <p:spPr>
          <a:xfrm>
            <a:off x="2337811" y="3768900"/>
            <a:ext cx="294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Sessions desaparecen con él</a:t>
            </a:r>
            <a:endParaRPr sz="1000">
              <a:latin typeface="DM Sans"/>
              <a:ea typeface="DM Sans"/>
              <a:cs typeface="DM Sans"/>
              <a:sym typeface="DM Sans"/>
            </a:endParaRPr>
          </a:p>
        </p:txBody>
      </p:sp>
      <p:pic>
        <p:nvPicPr>
          <p:cNvPr id="405" name="Google Shape;405;p102"/>
          <p:cNvPicPr preferRelativeResize="0"/>
          <p:nvPr/>
        </p:nvPicPr>
        <p:blipFill>
          <a:blip r:embed="rId8">
            <a:alphaModFix/>
          </a:blip>
          <a:stretch>
            <a:fillRect/>
          </a:stretch>
        </p:blipFill>
        <p:spPr>
          <a:xfrm>
            <a:off x="2593721" y="4169100"/>
            <a:ext cx="448181" cy="437226"/>
          </a:xfrm>
          <a:prstGeom prst="rect">
            <a:avLst/>
          </a:prstGeom>
          <a:noFill/>
          <a:ln>
            <a:noFill/>
          </a:ln>
        </p:spPr>
      </p:pic>
      <p:pic>
        <p:nvPicPr>
          <p:cNvPr id="406" name="Google Shape;406;p102"/>
          <p:cNvPicPr preferRelativeResize="0"/>
          <p:nvPr/>
        </p:nvPicPr>
        <p:blipFill>
          <a:blip r:embed="rId8">
            <a:alphaModFix/>
          </a:blip>
          <a:stretch>
            <a:fillRect/>
          </a:stretch>
        </p:blipFill>
        <p:spPr>
          <a:xfrm>
            <a:off x="3017746" y="4169100"/>
            <a:ext cx="448181" cy="437226"/>
          </a:xfrm>
          <a:prstGeom prst="rect">
            <a:avLst/>
          </a:prstGeom>
          <a:noFill/>
          <a:ln>
            <a:noFill/>
          </a:ln>
        </p:spPr>
      </p:pic>
      <p:pic>
        <p:nvPicPr>
          <p:cNvPr id="407" name="Google Shape;407;p102"/>
          <p:cNvPicPr preferRelativeResize="0"/>
          <p:nvPr/>
        </p:nvPicPr>
        <p:blipFill>
          <a:blip r:embed="rId8">
            <a:alphaModFix/>
          </a:blip>
          <a:stretch>
            <a:fillRect/>
          </a:stretch>
        </p:blipFill>
        <p:spPr>
          <a:xfrm>
            <a:off x="3465921" y="4169100"/>
            <a:ext cx="448181" cy="437226"/>
          </a:xfrm>
          <a:prstGeom prst="rect">
            <a:avLst/>
          </a:prstGeom>
          <a:noFill/>
          <a:ln>
            <a:noFill/>
          </a:ln>
        </p:spPr>
      </p:pic>
      <p:pic>
        <p:nvPicPr>
          <p:cNvPr id="408" name="Google Shape;408;p102"/>
          <p:cNvPicPr preferRelativeResize="0"/>
          <p:nvPr/>
        </p:nvPicPr>
        <p:blipFill>
          <a:blip r:embed="rId8">
            <a:alphaModFix/>
          </a:blip>
          <a:stretch>
            <a:fillRect/>
          </a:stretch>
        </p:blipFill>
        <p:spPr>
          <a:xfrm>
            <a:off x="3900071" y="4147325"/>
            <a:ext cx="448181" cy="437226"/>
          </a:xfrm>
          <a:prstGeom prst="rect">
            <a:avLst/>
          </a:prstGeom>
          <a:noFill/>
          <a:ln>
            <a:noFill/>
          </a:ln>
        </p:spPr>
      </p:pic>
      <p:pic>
        <p:nvPicPr>
          <p:cNvPr id="409" name="Google Shape;409;p102"/>
          <p:cNvPicPr preferRelativeResize="0"/>
          <p:nvPr/>
        </p:nvPicPr>
        <p:blipFill>
          <a:blip r:embed="rId8">
            <a:alphaModFix/>
          </a:blip>
          <a:stretch>
            <a:fillRect/>
          </a:stretch>
        </p:blipFill>
        <p:spPr>
          <a:xfrm>
            <a:off x="5744921" y="4205962"/>
            <a:ext cx="448181" cy="437226"/>
          </a:xfrm>
          <a:prstGeom prst="rect">
            <a:avLst/>
          </a:prstGeom>
          <a:noFill/>
          <a:ln>
            <a:noFill/>
          </a:ln>
        </p:spPr>
      </p:pic>
      <p:pic>
        <p:nvPicPr>
          <p:cNvPr id="410" name="Google Shape;410;p102"/>
          <p:cNvPicPr preferRelativeResize="0"/>
          <p:nvPr/>
        </p:nvPicPr>
        <p:blipFill>
          <a:blip r:embed="rId8">
            <a:alphaModFix/>
          </a:blip>
          <a:stretch>
            <a:fillRect/>
          </a:stretch>
        </p:blipFill>
        <p:spPr>
          <a:xfrm>
            <a:off x="6168946" y="4205962"/>
            <a:ext cx="448181" cy="437226"/>
          </a:xfrm>
          <a:prstGeom prst="rect">
            <a:avLst/>
          </a:prstGeom>
          <a:noFill/>
          <a:ln>
            <a:noFill/>
          </a:ln>
        </p:spPr>
      </p:pic>
      <p:pic>
        <p:nvPicPr>
          <p:cNvPr id="411" name="Google Shape;411;p102"/>
          <p:cNvPicPr preferRelativeResize="0"/>
          <p:nvPr/>
        </p:nvPicPr>
        <p:blipFill>
          <a:blip r:embed="rId8">
            <a:alphaModFix/>
          </a:blip>
          <a:stretch>
            <a:fillRect/>
          </a:stretch>
        </p:blipFill>
        <p:spPr>
          <a:xfrm>
            <a:off x="6617121" y="4205962"/>
            <a:ext cx="448181" cy="437226"/>
          </a:xfrm>
          <a:prstGeom prst="rect">
            <a:avLst/>
          </a:prstGeom>
          <a:noFill/>
          <a:ln>
            <a:noFill/>
          </a:ln>
        </p:spPr>
      </p:pic>
      <p:pic>
        <p:nvPicPr>
          <p:cNvPr id="412" name="Google Shape;412;p102"/>
          <p:cNvPicPr preferRelativeResize="0"/>
          <p:nvPr/>
        </p:nvPicPr>
        <p:blipFill>
          <a:blip r:embed="rId8">
            <a:alphaModFix/>
          </a:blip>
          <a:stretch>
            <a:fillRect/>
          </a:stretch>
        </p:blipFill>
        <p:spPr>
          <a:xfrm>
            <a:off x="7104071" y="4205962"/>
            <a:ext cx="448181" cy="437226"/>
          </a:xfrm>
          <a:prstGeom prst="rect">
            <a:avLst/>
          </a:prstGeom>
          <a:noFill/>
          <a:ln>
            <a:noFill/>
          </a:ln>
        </p:spPr>
      </p:pic>
      <p:sp>
        <p:nvSpPr>
          <p:cNvPr id="413" name="Google Shape;413;p102"/>
          <p:cNvSpPr txBox="1"/>
          <p:nvPr/>
        </p:nvSpPr>
        <p:spPr>
          <a:xfrm>
            <a:off x="5206425" y="3836650"/>
            <a:ext cx="382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Sessions no vuelven y deben generarse desde 0</a:t>
            </a:r>
            <a:endParaRPr sz="1000">
              <a:latin typeface="DM Sans"/>
              <a:ea typeface="DM Sans"/>
              <a:cs typeface="DM Sans"/>
              <a:sym typeface="DM Sans"/>
            </a:endParaRPr>
          </a:p>
        </p:txBody>
      </p:sp>
      <p:pic>
        <p:nvPicPr>
          <p:cNvPr id="414" name="Google Shape;414;p102"/>
          <p:cNvPicPr preferRelativeResize="0"/>
          <p:nvPr/>
        </p:nvPicPr>
        <p:blipFill>
          <a:blip r:embed="rId3">
            <a:alphaModFix/>
          </a:blip>
          <a:stretch>
            <a:fillRect/>
          </a:stretch>
        </p:blipFill>
        <p:spPr>
          <a:xfrm>
            <a:off x="6059400" y="2525075"/>
            <a:ext cx="633150" cy="1154550"/>
          </a:xfrm>
          <a:prstGeom prst="rect">
            <a:avLst/>
          </a:prstGeom>
          <a:noFill/>
          <a:ln>
            <a:noFill/>
          </a:ln>
        </p:spPr>
      </p:pic>
      <p:sp>
        <p:nvSpPr>
          <p:cNvPr id="415" name="Google Shape;415;p102"/>
          <p:cNvSpPr/>
          <p:nvPr/>
        </p:nvSpPr>
        <p:spPr>
          <a:xfrm>
            <a:off x="6138275" y="2756350"/>
            <a:ext cx="3651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2"/>
          <p:cNvSpPr txBox="1"/>
          <p:nvPr/>
        </p:nvSpPr>
        <p:spPr>
          <a:xfrm>
            <a:off x="5310900" y="2161288"/>
            <a:ext cx="27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Servidor vuelve a funcionar</a:t>
            </a:r>
            <a:endParaRPr sz="100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